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7" r:id="rId2"/>
    <p:sldId id="299" r:id="rId3"/>
    <p:sldId id="265" r:id="rId4"/>
    <p:sldId id="262" r:id="rId5"/>
    <p:sldId id="298" r:id="rId6"/>
    <p:sldId id="263" r:id="rId7"/>
    <p:sldId id="326" r:id="rId8"/>
    <p:sldId id="327" r:id="rId9"/>
    <p:sldId id="324" r:id="rId10"/>
    <p:sldId id="329" r:id="rId11"/>
    <p:sldId id="264" r:id="rId12"/>
    <p:sldId id="272" r:id="rId13"/>
    <p:sldId id="295" r:id="rId14"/>
    <p:sldId id="318" r:id="rId15"/>
    <p:sldId id="314" r:id="rId16"/>
    <p:sldId id="315" r:id="rId17"/>
    <p:sldId id="313" r:id="rId18"/>
    <p:sldId id="319" r:id="rId19"/>
    <p:sldId id="325" r:id="rId20"/>
    <p:sldId id="320" r:id="rId21"/>
    <p:sldId id="322" r:id="rId22"/>
    <p:sldId id="328" r:id="rId23"/>
    <p:sldId id="307" r:id="rId24"/>
    <p:sldId id="332" r:id="rId25"/>
    <p:sldId id="334" r:id="rId26"/>
    <p:sldId id="323" r:id="rId27"/>
    <p:sldId id="300" r:id="rId28"/>
    <p:sldId id="335" r:id="rId29"/>
    <p:sldId id="333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D3C"/>
    <a:srgbClr val="2C84BC"/>
    <a:srgbClr val="3EAEED"/>
    <a:srgbClr val="EBD499"/>
    <a:srgbClr val="F0EABA"/>
    <a:srgbClr val="F4F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/>
    <p:restoredTop sz="94721"/>
  </p:normalViewPr>
  <p:slideViewPr>
    <p:cSldViewPr snapToGrid="0">
      <p:cViewPr varScale="1">
        <p:scale>
          <a:sx n="108" d="100"/>
          <a:sy n="108" d="100"/>
        </p:scale>
        <p:origin x="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traumi</a:t>
            </a:r>
            <a:r>
              <a:rPr lang="it-IT" baseline="0"/>
              <a:t> maggiori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Foglio1!$A$2:$A$13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34</c:v>
                </c:pt>
                <c:pt idx="1">
                  <c:v>42</c:v>
                </c:pt>
                <c:pt idx="2">
                  <c:v>54</c:v>
                </c:pt>
                <c:pt idx="3">
                  <c:v>41</c:v>
                </c:pt>
                <c:pt idx="4">
                  <c:v>37</c:v>
                </c:pt>
                <c:pt idx="5">
                  <c:v>56</c:v>
                </c:pt>
                <c:pt idx="6">
                  <c:v>54</c:v>
                </c:pt>
                <c:pt idx="7">
                  <c:v>55</c:v>
                </c:pt>
                <c:pt idx="8">
                  <c:v>47</c:v>
                </c:pt>
                <c:pt idx="9">
                  <c:v>41</c:v>
                </c:pt>
                <c:pt idx="10">
                  <c:v>28</c:v>
                </c:pt>
                <c:pt idx="1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8-D94B-9F23-75705EB2B2E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Foglio1!$A$2:$A$13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Foglio1!$C$2:$C$13</c:f>
              <c:numCache>
                <c:formatCode>General</c:formatCode>
                <c:ptCount val="12"/>
                <c:pt idx="0">
                  <c:v>40</c:v>
                </c:pt>
                <c:pt idx="1">
                  <c:v>42</c:v>
                </c:pt>
                <c:pt idx="2">
                  <c:v>42</c:v>
                </c:pt>
                <c:pt idx="3">
                  <c:v>28</c:v>
                </c:pt>
                <c:pt idx="4">
                  <c:v>61</c:v>
                </c:pt>
                <c:pt idx="5">
                  <c:v>68</c:v>
                </c:pt>
                <c:pt idx="6">
                  <c:v>67</c:v>
                </c:pt>
                <c:pt idx="7">
                  <c:v>71</c:v>
                </c:pt>
                <c:pt idx="8">
                  <c:v>43</c:v>
                </c:pt>
                <c:pt idx="9">
                  <c:v>59</c:v>
                </c:pt>
                <c:pt idx="10">
                  <c:v>50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8-D94B-9F23-75705EB2B2E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2025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Foglio1!$A$2:$A$13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Foglio1!$D$2:$D$13</c:f>
              <c:numCache>
                <c:formatCode>General</c:formatCode>
                <c:ptCount val="12"/>
                <c:pt idx="0">
                  <c:v>24</c:v>
                </c:pt>
                <c:pt idx="1">
                  <c:v>30</c:v>
                </c:pt>
                <c:pt idx="2">
                  <c:v>37</c:v>
                </c:pt>
                <c:pt idx="3">
                  <c:v>58</c:v>
                </c:pt>
                <c:pt idx="4">
                  <c:v>57</c:v>
                </c:pt>
                <c:pt idx="5">
                  <c:v>59</c:v>
                </c:pt>
                <c:pt idx="6">
                  <c:v>68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8-D94B-9F23-75705EB2B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77753135"/>
        <c:axId val="1877754783"/>
        <c:axId val="0"/>
      </c:bar3DChart>
      <c:catAx>
        <c:axId val="187775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7754783"/>
        <c:crosses val="autoZero"/>
        <c:auto val="1"/>
        <c:lblAlgn val="ctr"/>
        <c:lblOffset val="100"/>
        <c:noMultiLvlLbl val="0"/>
      </c:catAx>
      <c:valAx>
        <c:axId val="187775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775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ricoveri in 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Foglio1!$A$1:$C$1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4A48-4747-AE15-5F9476DC4C74}"/>
            </c:ext>
          </c:extLst>
        </c:ser>
        <c:ser>
          <c:idx val="1"/>
          <c:order val="1"/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Foglio1!$A$2:$C$2</c:f>
              <c:numCache>
                <c:formatCode>General</c:formatCode>
                <c:ptCount val="3"/>
                <c:pt idx="0">
                  <c:v>528</c:v>
                </c:pt>
                <c:pt idx="1">
                  <c:v>615</c:v>
                </c:pt>
                <c:pt idx="2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8-4747-AE15-5F9476DC4C74}"/>
            </c:ext>
          </c:extLst>
        </c:ser>
        <c:ser>
          <c:idx val="2"/>
          <c:order val="2"/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Foglio1!$A$3:$C$3</c:f>
              <c:numCache>
                <c:formatCode>General</c:formatCode>
                <c:ptCount val="3"/>
                <c:pt idx="0">
                  <c:v>107</c:v>
                </c:pt>
                <c:pt idx="1">
                  <c:v>92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8-4747-AE15-5F9476DC4C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91343343"/>
        <c:axId val="1791039215"/>
        <c:axId val="0"/>
      </c:bar3DChart>
      <c:catAx>
        <c:axId val="17913433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91039215"/>
        <c:crosses val="autoZero"/>
        <c:auto val="1"/>
        <c:lblAlgn val="ctr"/>
        <c:lblOffset val="100"/>
        <c:noMultiLvlLbl val="0"/>
      </c:catAx>
      <c:valAx>
        <c:axId val="1791039215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9134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DFB96-0771-7513-8511-A245468F2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E649DD-A290-D320-25DF-D7C3D8875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CB8B0F-2EB6-CD25-33DB-FC1E89FE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BBFE8A-AFE8-A073-4693-B05D7870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5886D-7B24-A22A-5253-CB55E428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CFC34-3275-2B1B-8D76-A3989F3E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FF72F2-FDD7-F826-1E64-100E184D4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D53DD0-7A05-5FD0-BCB8-EFEBDCD6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BAF952-A642-CBA0-8FF1-A4A7A651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219926-2E31-CC65-673E-4856CEB6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9DDC10-B102-054E-6E4F-EDAAE0D9E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463720-4366-04D9-D51F-91017E008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4C6E7F-3CC3-9F9F-3CA2-91B0329D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33EDED-1D81-91F8-F0A9-77B17A6A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A04C82-66E4-ACC0-98E9-F7D16C70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82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76CD1-57F9-A5BD-0D94-1662DC23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21B5C0-C66F-7DAB-177B-51C3B1174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DB0426-E19D-7F2C-0C09-21D848A7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086E9A-EC65-056A-67DD-F86C6750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9CE32E-052E-07F7-5E9A-1167471F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11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2F1BA-CF0C-18DE-A0A3-6EA10DAD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FD6EF1-912C-AD7B-69E2-2D6DB731E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13BB6-7DDF-AE51-C010-37EAA0E7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1D4422-9041-D1BC-D4FE-CE7227AD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447709-757A-70E2-20E8-A4711B87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31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DB5FBD-F0AD-A15E-ABE7-8B63443F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4955D7-CEDC-5F65-4D13-0454FA7F0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5EBC17-9841-9B03-3801-0F4E15CC2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587764-A225-B508-EB36-C367C6B4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6358C3-50ED-A410-D446-8816B52D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778872-5A81-C762-2CE7-3B31AC84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9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1F5AB-98C5-239A-D249-311A8583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CCAAD6-327F-B860-FB00-2E844D5B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BD2B71-0058-3941-548A-45C114CD3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97E0DD-272B-4CCF-3FB6-69C38C948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6CE23F-B10E-79C5-15F6-39F6FA32E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AABF763-D7C4-1114-8ADE-8378FCF1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94988F-72CC-EC72-D6A9-63FCB940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50858F-0138-0EEA-E87B-100F29A4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5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4873E-1355-B5DE-FE3E-068E3E32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27D4AC-A2D5-0B6F-4DE9-87BB6646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959CD4-4DA2-76ED-A595-2D0C2CEF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5B6804-C259-211E-945B-F31FADBC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41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D3E2C1-741C-B206-253D-6073EC1E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086109-7DC3-DF8E-AEB5-18D5DC27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0D7268-E387-D42E-ABB5-4B099FA6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1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FA560-2126-BB2D-2548-B6285AC6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33E25-53D9-10BE-01EA-90FAD932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4ED31-659F-7714-818A-AFC1C9721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AF3535-E9F9-2007-59E0-2454C299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3D6048-4D69-0A07-24D2-63CEA857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D69764-9D6F-A96F-CD17-1441BAA3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6957E-F0F5-62BC-49E3-5E444443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173200-A8A2-1191-90CC-4E59F5FCE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7583E5-0CE9-4CC5-4B46-AF6E8B15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55AB90-652A-428E-794D-8C265695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5795C9-1AC3-D294-5301-4DD07260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F578DE-4E84-E4FB-BDC2-B7D57743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28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B1E90A-BE91-676B-9FD0-3C1EBAE0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1FCF64-3F6F-FBEC-E856-3AE8952EE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FF8C13-5181-89D1-857E-53C29D83E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4EDE-6052-E646-94F8-A05B4D5F992C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A5E8AF-4169-9DC7-4172-FC28034EE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A4694D-3817-BB9A-C43C-F5A6D01B5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5AC5-2FB1-4F48-992C-C396E5258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91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cielo, schermata, aria aperta&#10;&#10;Descrizione generata automaticamente">
            <a:extLst>
              <a:ext uri="{FF2B5EF4-FFF2-40B4-BE49-F238E27FC236}">
                <a16:creationId xmlns:a16="http://schemas.microsoft.com/office/drawing/2014/main" id="{119CE409-25A7-AE75-A3D1-3B373F94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8345"/>
            <a:ext cx="8207559" cy="556619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3FEF5E-8373-0D43-CABF-B0AC1F77DA74}"/>
              </a:ext>
            </a:extLst>
          </p:cNvPr>
          <p:cNvSpPr txBox="1"/>
          <p:nvPr/>
        </p:nvSpPr>
        <p:spPr>
          <a:xfrm>
            <a:off x="7813963" y="3059668"/>
            <a:ext cx="459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Dott. Giuliano Zocchi - DSS Trauma Center </a:t>
            </a:r>
          </a:p>
          <a:p>
            <a:pPr algn="ctr"/>
            <a:endParaRPr lang="it-IT" sz="1400" i="1" dirty="0"/>
          </a:p>
          <a:p>
            <a:pPr algn="ctr"/>
            <a:r>
              <a:rPr lang="it-IT" sz="1400" i="1" dirty="0"/>
              <a:t>ASST-SETTELAGHI VARESE</a:t>
            </a:r>
          </a:p>
        </p:txBody>
      </p:sp>
    </p:spTree>
    <p:extLst>
      <p:ext uri="{BB962C8B-B14F-4D97-AF65-F5344CB8AC3E}">
        <p14:creationId xmlns:p14="http://schemas.microsoft.com/office/powerpoint/2010/main" val="32878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F560AFC4-ECD8-4BAC-4DC9-4A10996CCD4A}"/>
              </a:ext>
            </a:extLst>
          </p:cNvPr>
          <p:cNvGrpSpPr/>
          <p:nvPr/>
        </p:nvGrpSpPr>
        <p:grpSpPr>
          <a:xfrm>
            <a:off x="253719" y="1643784"/>
            <a:ext cx="11795527" cy="4854997"/>
            <a:chOff x="103248" y="1910002"/>
            <a:chExt cx="11518693" cy="4502673"/>
          </a:xfrm>
        </p:grpSpPr>
        <p:pic>
          <p:nvPicPr>
            <p:cNvPr id="2" name="Immagine 1" descr="Immagine che contiene testo, ricevuta, schermata, Carattere&#10;&#10;Descrizione generata automaticamente">
              <a:extLst>
                <a:ext uri="{FF2B5EF4-FFF2-40B4-BE49-F238E27FC236}">
                  <a16:creationId xmlns:a16="http://schemas.microsoft.com/office/drawing/2014/main" id="{E6B82502-51D0-68D8-B61D-34A60C147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48" y="3177639"/>
              <a:ext cx="11518693" cy="3235036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388B889-1350-D002-D81B-F9EE48145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871" y="1910002"/>
              <a:ext cx="10484674" cy="1267637"/>
            </a:xfrm>
            <a:prstGeom prst="rect">
              <a:avLst/>
            </a:prstGeom>
          </p:spPr>
        </p:pic>
      </p:grpSp>
      <p:pic>
        <p:nvPicPr>
          <p:cNvPr id="4" name="Immagine 3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9F2F9887-5066-33CB-D1CD-77D953212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37468E-DD25-10F6-E158-C14A65E5D867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6A9B3821-3F4D-A652-9CD0-CDDA28E54927}"/>
              </a:ext>
            </a:extLst>
          </p:cNvPr>
          <p:cNvSpPr/>
          <p:nvPr/>
        </p:nvSpPr>
        <p:spPr>
          <a:xfrm>
            <a:off x="142755" y="3010611"/>
            <a:ext cx="334842" cy="27845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344872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543DF9B-FB9E-8346-C2FE-D3370ACD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313" y="3763046"/>
            <a:ext cx="4064000" cy="304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ED5F9A-B52C-24F5-9450-9D6D5DAAF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312" y="1413165"/>
            <a:ext cx="3579749" cy="268481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FDBF5C1-7D1D-A87D-0CB9-F656613DA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68062" y="1016619"/>
            <a:ext cx="4064000" cy="304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DB6736-ED4B-B498-53BC-BFC2C757DAB5}"/>
              </a:ext>
            </a:extLst>
          </p:cNvPr>
          <p:cNvSpPr txBox="1"/>
          <p:nvPr/>
        </p:nvSpPr>
        <p:spPr>
          <a:xfrm>
            <a:off x="539389" y="1621713"/>
            <a:ext cx="3716977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D2D3C"/>
                </a:solidFill>
              </a:rPr>
              <a:t>Diagnostica di 1 livello</a:t>
            </a:r>
            <a:r>
              <a:rPr lang="it-IT" dirty="0"/>
              <a:t>: Rx torace ed Rx Bacino in sala rossa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TC sempre in </a:t>
            </a:r>
            <a:r>
              <a:rPr lang="it-IT" dirty="0" err="1"/>
              <a:t>Trenau</a:t>
            </a:r>
            <a:r>
              <a:rPr lang="it-IT" dirty="0"/>
              <a:t> 0-1-2 nel 3 si valutano items (TBMC*)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Trauma Cranico e Trauma Cervicale (Canadian + NEXUS)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it-IT" dirty="0">
                <a:sym typeface="Wingdings" pitchFamily="2" charset="2"/>
              </a:rPr>
              <a:t>solo Tc encefalo + rachide cervicale + (sempre) eco diagnostica e RX segmenti scheletrici</a:t>
            </a:r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endParaRPr lang="it-IT" sz="400" dirty="0"/>
          </a:p>
          <a:p>
            <a:r>
              <a:rPr lang="it-IT" b="1" dirty="0">
                <a:solidFill>
                  <a:srgbClr val="9D2D3C"/>
                </a:solidFill>
              </a:rPr>
              <a:t>Diagnostica di 2° livello </a:t>
            </a:r>
          </a:p>
          <a:p>
            <a:r>
              <a:rPr lang="it-IT" dirty="0" err="1"/>
              <a:t>Trenau</a:t>
            </a:r>
            <a:r>
              <a:rPr lang="it-IT" dirty="0"/>
              <a:t> 0-1-2 e items positivi in diagnostica 1° livello, spesso in </a:t>
            </a:r>
            <a:r>
              <a:rPr lang="it-IT" dirty="0" err="1"/>
              <a:t>Trenau</a:t>
            </a:r>
            <a:r>
              <a:rPr lang="it-IT" dirty="0"/>
              <a:t> 3 in pz adulto su dinamica maggiore</a:t>
            </a:r>
          </a:p>
        </p:txBody>
      </p:sp>
      <p:pic>
        <p:nvPicPr>
          <p:cNvPr id="3" name="Immagine 2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EBB78810-D596-5DCA-7FFC-CB6DF0DF8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4EE8ED-C438-6A6C-DDB9-9748647E3969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</p:spTree>
    <p:extLst>
      <p:ext uri="{BB962C8B-B14F-4D97-AF65-F5344CB8AC3E}">
        <p14:creationId xmlns:p14="http://schemas.microsoft.com/office/powerpoint/2010/main" val="88756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E726D0B-9149-C552-523B-15784171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794" y="4513006"/>
            <a:ext cx="2347846" cy="17608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BDD80C6-CC5B-1A3B-8CBA-44A46641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22096" y="3468444"/>
            <a:ext cx="3206225" cy="24046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526C89-99B3-E953-F493-E9FF0F7E6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8" y="1717097"/>
            <a:ext cx="6075725" cy="45567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5E8EB3A-1160-5B1B-F016-7878733FC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072" y="423800"/>
            <a:ext cx="3448792" cy="25865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BDEA4C3-3C71-EDC5-CC23-0302F0B54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224" y="858981"/>
            <a:ext cx="2868551" cy="215141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2CF0B4-E9EF-5DDE-2212-6215DBE47CB1}"/>
              </a:ext>
            </a:extLst>
          </p:cNvPr>
          <p:cNvSpPr txBox="1"/>
          <p:nvPr/>
        </p:nvSpPr>
        <p:spPr>
          <a:xfrm>
            <a:off x="9335729" y="3429000"/>
            <a:ext cx="211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Kit precostituiti</a:t>
            </a:r>
          </a:p>
          <a:p>
            <a:pPr algn="ctr"/>
            <a:r>
              <a:rPr lang="it-IT" dirty="0"/>
              <a:t>Check list</a:t>
            </a:r>
          </a:p>
        </p:txBody>
      </p:sp>
      <p:pic>
        <p:nvPicPr>
          <p:cNvPr id="2" name="Immagine 1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11D7CD3E-F471-9825-CEE6-7DF46426A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F7DDA6-EF12-F83B-89CD-71593A9D15EB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</p:spTree>
    <p:extLst>
      <p:ext uri="{BB962C8B-B14F-4D97-AF65-F5344CB8AC3E}">
        <p14:creationId xmlns:p14="http://schemas.microsoft.com/office/powerpoint/2010/main" val="294587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92A9C5D8-5E32-55DF-5BF9-3AB9100A783D}"/>
              </a:ext>
            </a:extLst>
          </p:cNvPr>
          <p:cNvGrpSpPr/>
          <p:nvPr/>
        </p:nvGrpSpPr>
        <p:grpSpPr>
          <a:xfrm>
            <a:off x="533021" y="3756641"/>
            <a:ext cx="2275261" cy="2701005"/>
            <a:chOff x="467240" y="2723676"/>
            <a:chExt cx="2956459" cy="3547814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9907D39-A4A8-F842-CCAD-BCCC78236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237" y="3752602"/>
              <a:ext cx="2779462" cy="2518888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54CBBDB-AF3D-7551-2CB7-1040F9E843A8}"/>
                </a:ext>
              </a:extLst>
            </p:cNvPr>
            <p:cNvSpPr txBox="1"/>
            <p:nvPr/>
          </p:nvSpPr>
          <p:spPr>
            <a:xfrm>
              <a:off x="467240" y="2723676"/>
              <a:ext cx="2898223" cy="97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Sistema analisi viscoelastiche + </a:t>
              </a:r>
              <a:r>
                <a:rPr lang="it-IT" sz="1400" dirty="0" err="1"/>
                <a:t>aggregometro</a:t>
              </a:r>
              <a:r>
                <a:rPr lang="it-IT" sz="1400" dirty="0"/>
                <a:t> + EGA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49637E5-027B-475A-5F66-C32D6B38A0BB}"/>
              </a:ext>
            </a:extLst>
          </p:cNvPr>
          <p:cNvGrpSpPr/>
          <p:nvPr/>
        </p:nvGrpSpPr>
        <p:grpSpPr>
          <a:xfrm>
            <a:off x="5418300" y="3473989"/>
            <a:ext cx="2253975" cy="2962973"/>
            <a:chOff x="6207052" y="2475885"/>
            <a:chExt cx="2669049" cy="391608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0140B562-D01B-EC6D-8BD6-6A81566EE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7052" y="3271240"/>
              <a:ext cx="2669049" cy="3120734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F3F30B1-C550-62E6-60B1-FF636293B262}"/>
                </a:ext>
              </a:extLst>
            </p:cNvPr>
            <p:cNvSpPr txBox="1"/>
            <p:nvPr/>
          </p:nvSpPr>
          <p:spPr>
            <a:xfrm>
              <a:off x="6207052" y="2475885"/>
              <a:ext cx="2494004" cy="691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Sistemi radiologici a visione immediata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F7DEBAC-8E03-D2D2-9F3F-3DE7E1EBE893}"/>
              </a:ext>
            </a:extLst>
          </p:cNvPr>
          <p:cNvGrpSpPr/>
          <p:nvPr/>
        </p:nvGrpSpPr>
        <p:grpSpPr>
          <a:xfrm>
            <a:off x="3186351" y="3017978"/>
            <a:ext cx="1945277" cy="3439668"/>
            <a:chOff x="3524218" y="1999909"/>
            <a:chExt cx="2682834" cy="462025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C89702A-510C-3B65-9BB4-3B884BEC3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077079" y="3490190"/>
              <a:ext cx="3577112" cy="2682834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1E96E14-DC50-4FE9-DC8D-8A24EF495D5B}"/>
                </a:ext>
              </a:extLst>
            </p:cNvPr>
            <p:cNvSpPr txBox="1"/>
            <p:nvPr/>
          </p:nvSpPr>
          <p:spPr>
            <a:xfrm>
              <a:off x="3524218" y="1999909"/>
              <a:ext cx="2494004" cy="99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Sistemi di immobilizzazione e trasporto interno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FE5B324-28E5-C0E0-85EE-A3EF26C2569F}"/>
              </a:ext>
            </a:extLst>
          </p:cNvPr>
          <p:cNvGrpSpPr/>
          <p:nvPr/>
        </p:nvGrpSpPr>
        <p:grpSpPr>
          <a:xfrm>
            <a:off x="7997198" y="3275112"/>
            <a:ext cx="2182090" cy="3317764"/>
            <a:chOff x="8707904" y="2625301"/>
            <a:chExt cx="2494004" cy="391374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2E121DC-5E57-7ED5-F4E7-6EA6EF2C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9886" y="3049351"/>
              <a:ext cx="2268302" cy="3489696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0A4341E-0222-851F-4A72-1C05725D6C00}"/>
                </a:ext>
              </a:extLst>
            </p:cNvPr>
            <p:cNvSpPr txBox="1"/>
            <p:nvPr/>
          </p:nvSpPr>
          <p:spPr>
            <a:xfrm>
              <a:off x="8707904" y="2625301"/>
              <a:ext cx="2494004" cy="36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Infusore ad alto flusso</a:t>
              </a:r>
            </a:p>
          </p:txBody>
        </p:sp>
      </p:grpSp>
      <p:pic>
        <p:nvPicPr>
          <p:cNvPr id="18" name="Immagine 17" descr="Immagine che contiene Bottiglia di plastica, acqua potabile, Solvente, bottiglia d'acqua&#10;&#10;Descrizione generata automaticamente">
            <a:extLst>
              <a:ext uri="{FF2B5EF4-FFF2-40B4-BE49-F238E27FC236}">
                <a16:creationId xmlns:a16="http://schemas.microsoft.com/office/drawing/2014/main" id="{CD903BB3-5F61-B7D6-ADF8-E067A5C19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10" y="1243249"/>
            <a:ext cx="3072883" cy="183932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F07FB7F-8B49-12D6-DD27-35D2D9AF4431}"/>
              </a:ext>
            </a:extLst>
          </p:cNvPr>
          <p:cNvSpPr txBox="1"/>
          <p:nvPr/>
        </p:nvSpPr>
        <p:spPr>
          <a:xfrm>
            <a:off x="3586730" y="1397238"/>
            <a:ext cx="2169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Acido </a:t>
            </a:r>
            <a:r>
              <a:rPr lang="it-IT" sz="1400" dirty="0" err="1"/>
              <a:t>Tranexamico</a:t>
            </a:r>
            <a:endParaRPr lang="it-IT" sz="1400" dirty="0"/>
          </a:p>
          <a:p>
            <a:r>
              <a:rPr lang="it-IT" sz="1400" dirty="0"/>
              <a:t>Fibrinogeno</a:t>
            </a:r>
          </a:p>
          <a:p>
            <a:r>
              <a:rPr lang="it-IT" sz="1400" dirty="0"/>
              <a:t>Reverse</a:t>
            </a:r>
          </a:p>
          <a:p>
            <a:r>
              <a:rPr lang="it-IT" sz="1400" dirty="0"/>
              <a:t>Ca++</a:t>
            </a:r>
          </a:p>
          <a:p>
            <a:r>
              <a:rPr lang="it-IT" sz="1400" dirty="0"/>
              <a:t>Farmaci per IOT</a:t>
            </a:r>
          </a:p>
          <a:p>
            <a:r>
              <a:rPr lang="it-IT" sz="1400" dirty="0"/>
              <a:t>Farmaci analgesia</a:t>
            </a:r>
          </a:p>
        </p:txBody>
      </p:sp>
      <p:pic>
        <p:nvPicPr>
          <p:cNvPr id="21" name="Immagine 20" descr="Immagine che contiene testo, rosso, bottiglia&#10;&#10;Descrizione generata automaticamente">
            <a:extLst>
              <a:ext uri="{FF2B5EF4-FFF2-40B4-BE49-F238E27FC236}">
                <a16:creationId xmlns:a16="http://schemas.microsoft.com/office/drawing/2014/main" id="{63D323F6-FE86-8378-BB87-749CF9410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782" y="1007298"/>
            <a:ext cx="2100042" cy="226781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A6E0D56-716B-59BE-BC07-AB2E02BC157C}"/>
              </a:ext>
            </a:extLst>
          </p:cNvPr>
          <p:cNvSpPr txBox="1"/>
          <p:nvPr/>
        </p:nvSpPr>
        <p:spPr>
          <a:xfrm>
            <a:off x="7672275" y="586267"/>
            <a:ext cx="2624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 O </a:t>
            </a:r>
            <a:r>
              <a:rPr lang="it-IT" sz="1400" dirty="0" err="1"/>
              <a:t>Neg</a:t>
            </a:r>
            <a:r>
              <a:rPr lang="it-IT" sz="1400" dirty="0"/>
              <a:t> (richiesto aumento a 4)</a:t>
            </a:r>
          </a:p>
          <a:p>
            <a:r>
              <a:rPr lang="it-IT" sz="1400" dirty="0"/>
              <a:t>Packs Trasfusione Massiva in emoteca (4 GRC-4PFC-1PLT)</a:t>
            </a:r>
          </a:p>
        </p:txBody>
      </p:sp>
      <p:pic>
        <p:nvPicPr>
          <p:cNvPr id="6" name="Immagine 5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7D1E6EEC-EC1F-E69E-407F-247453E24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9BB0A1-DF70-74F4-501F-5989B3917D5C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4A43E0F6-40D1-80A0-10AE-0693E8383E66}"/>
              </a:ext>
            </a:extLst>
          </p:cNvPr>
          <p:cNvCxnSpPr/>
          <p:nvPr/>
        </p:nvCxnSpPr>
        <p:spPr>
          <a:xfrm>
            <a:off x="4714505" y="2766950"/>
            <a:ext cx="2660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2CEA3A-FC8C-0300-5D28-C922E87E38B5}"/>
              </a:ext>
            </a:extLst>
          </p:cNvPr>
          <p:cNvSpPr txBox="1"/>
          <p:nvPr/>
        </p:nvSpPr>
        <p:spPr>
          <a:xfrm>
            <a:off x="8155650" y="1551979"/>
            <a:ext cx="381467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9D2D3C"/>
                </a:solidFill>
              </a:rPr>
              <a:t>PROTOCOLLO TRASFUSIONE MASSIVA </a:t>
            </a:r>
          </a:p>
          <a:p>
            <a:pPr algn="ctr"/>
            <a:r>
              <a:rPr lang="it-IT" dirty="0">
                <a:solidFill>
                  <a:srgbClr val="9D2D3C"/>
                </a:solidFill>
              </a:rPr>
              <a:t>4GRC+ 4PFC+ 1 PLT 0 </a:t>
            </a:r>
            <a:r>
              <a:rPr lang="it-IT" dirty="0" err="1">
                <a:solidFill>
                  <a:srgbClr val="9D2D3C"/>
                </a:solidFill>
              </a:rPr>
              <a:t>Neg</a:t>
            </a:r>
            <a:endParaRPr lang="it-IT" dirty="0">
              <a:solidFill>
                <a:srgbClr val="9D2D3C"/>
              </a:solidFill>
            </a:endParaRPr>
          </a:p>
          <a:p>
            <a:pPr algn="ctr"/>
            <a:r>
              <a:rPr lang="it-IT" dirty="0">
                <a:solidFill>
                  <a:srgbClr val="9D2D3C"/>
                </a:solidFill>
              </a:rPr>
              <a:t>ATTIVATI PRE-ARRIVO SE CLASSE DI SHOCK 3-4 O SI &gt;1.4</a:t>
            </a:r>
          </a:p>
        </p:txBody>
      </p:sp>
    </p:spTree>
    <p:extLst>
      <p:ext uri="{BB962C8B-B14F-4D97-AF65-F5344CB8AC3E}">
        <p14:creationId xmlns:p14="http://schemas.microsoft.com/office/powerpoint/2010/main" val="279443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o, stanza, scena, stanza d'ospedale&#10;&#10;Descrizione generata automaticamente">
            <a:extLst>
              <a:ext uri="{FF2B5EF4-FFF2-40B4-BE49-F238E27FC236}">
                <a16:creationId xmlns:a16="http://schemas.microsoft.com/office/drawing/2014/main" id="{12C0A07D-3B8B-E00A-2547-17862E4E4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61" y="1543791"/>
            <a:ext cx="6592917" cy="4954989"/>
          </a:xfrm>
          <a:prstGeom prst="rect">
            <a:avLst/>
          </a:prstGeom>
        </p:spPr>
      </p:pic>
      <p:pic>
        <p:nvPicPr>
          <p:cNvPr id="4" name="Immagine 3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50C3D96B-0115-9557-0410-78973878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E5B97B-34BE-261B-38C2-D00348C7636C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55B42E-D960-E5EF-960D-8F96088142E0}"/>
              </a:ext>
            </a:extLst>
          </p:cNvPr>
          <p:cNvSpPr txBox="1"/>
          <p:nvPr/>
        </p:nvSpPr>
        <p:spPr>
          <a:xfrm>
            <a:off x="7484858" y="1416750"/>
            <a:ext cx="4295466" cy="40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17 SETTEMBRE 2025 </a:t>
            </a:r>
          </a:p>
          <a:p>
            <a:pPr algn="ctr"/>
            <a:r>
              <a:rPr lang="it-IT" dirty="0"/>
              <a:t>h 19.15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allerta Sala Rossa</a:t>
            </a:r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9D2D3C"/>
                </a:solidFill>
              </a:rPr>
              <a:t>A</a:t>
            </a:r>
            <a:r>
              <a:rPr lang="it-IT" sz="1600" dirty="0"/>
              <a:t> 78 aa donna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9D2D3C"/>
                </a:solidFill>
              </a:rPr>
              <a:t>T</a:t>
            </a:r>
            <a:r>
              <a:rPr lang="it-IT" sz="1600" dirty="0"/>
              <a:t> 1,5 ore prima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9D2D3C"/>
                </a:solidFill>
              </a:rPr>
              <a:t>M</a:t>
            </a:r>
            <a:r>
              <a:rPr lang="it-IT" sz="1600" dirty="0"/>
              <a:t> caduta da 4m in montagna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9D2D3C"/>
                </a:solidFill>
              </a:rPr>
              <a:t>I</a:t>
            </a:r>
            <a:r>
              <a:rPr lang="it-IT" sz="1600" dirty="0"/>
              <a:t> affondamento teca cranica, deformità torace</a:t>
            </a:r>
          </a:p>
          <a:p>
            <a:pPr>
              <a:lnSpc>
                <a:spcPct val="150000"/>
              </a:lnSpc>
            </a:pPr>
            <a:r>
              <a:rPr lang="it-IT" sz="1600" b="1" dirty="0" err="1">
                <a:solidFill>
                  <a:srgbClr val="9D2D3C"/>
                </a:solidFill>
              </a:rPr>
              <a:t>S</a:t>
            </a:r>
            <a:r>
              <a:rPr lang="it-IT" sz="1600" dirty="0"/>
              <a:t> GCS 7- FR 14 - 60 </a:t>
            </a:r>
            <a:r>
              <a:rPr lang="it-IT" sz="1600" dirty="0" err="1"/>
              <a:t>fc</a:t>
            </a:r>
            <a:r>
              <a:rPr lang="it-IT" sz="1600" dirty="0"/>
              <a:t> – 80 PAS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9D2D3C"/>
                </a:solidFill>
              </a:rPr>
              <a:t>T</a:t>
            </a:r>
            <a:r>
              <a:rPr lang="it-IT" sz="1600" dirty="0"/>
              <a:t> IOT </a:t>
            </a:r>
            <a:r>
              <a:rPr lang="it-IT" sz="1600" dirty="0" err="1"/>
              <a:t>farmacoassistita</a:t>
            </a:r>
            <a:r>
              <a:rPr lang="it-IT" sz="1600" dirty="0"/>
              <a:t>, 1GRC+1PFC in 	</a:t>
            </a:r>
            <a:r>
              <a:rPr lang="it-IT" sz="1600" dirty="0" err="1"/>
              <a:t>eli+Tranexamico</a:t>
            </a:r>
            <a:r>
              <a:rPr lang="it-IT" sz="1600" dirty="0"/>
              <a:t> 1 gr</a:t>
            </a:r>
          </a:p>
        </p:txBody>
      </p:sp>
    </p:spTree>
    <p:extLst>
      <p:ext uri="{BB962C8B-B14F-4D97-AF65-F5344CB8AC3E}">
        <p14:creationId xmlns:p14="http://schemas.microsoft.com/office/powerpoint/2010/main" val="394220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interno, calzature&#10;&#10;Descrizione generata automaticamente">
            <a:extLst>
              <a:ext uri="{FF2B5EF4-FFF2-40B4-BE49-F238E27FC236}">
                <a16:creationId xmlns:a16="http://schemas.microsoft.com/office/drawing/2014/main" id="{B6FA64EE-492B-77A9-ED20-732A04D13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74650"/>
            <a:ext cx="7772400" cy="5841444"/>
          </a:xfrm>
          <a:prstGeom prst="rect">
            <a:avLst/>
          </a:prstGeom>
        </p:spPr>
      </p:pic>
      <p:pic>
        <p:nvPicPr>
          <p:cNvPr id="4" name="Immagine 3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AE314A2F-3F4D-B747-3065-4EAD89F95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124A0C-3A27-A3B4-7F13-FC2F50FB5A00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19B061-B06A-2F3D-6D2F-531C37360A55}"/>
              </a:ext>
            </a:extLst>
          </p:cNvPr>
          <p:cNvSpPr txBox="1"/>
          <p:nvPr/>
        </p:nvSpPr>
        <p:spPr>
          <a:xfrm>
            <a:off x="10160000" y="2926040"/>
            <a:ext cx="155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BRIEFING</a:t>
            </a:r>
          </a:p>
        </p:txBody>
      </p:sp>
    </p:spTree>
    <p:extLst>
      <p:ext uri="{BB962C8B-B14F-4D97-AF65-F5344CB8AC3E}">
        <p14:creationId xmlns:p14="http://schemas.microsoft.com/office/powerpoint/2010/main" val="236125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Indumenti ad alta visibilità, giubbotto di salvataggio&#10;&#10;Descrizione generata automaticamente">
            <a:extLst>
              <a:ext uri="{FF2B5EF4-FFF2-40B4-BE49-F238E27FC236}">
                <a16:creationId xmlns:a16="http://schemas.microsoft.com/office/drawing/2014/main" id="{5A55CB0E-B5F3-9AE2-167B-941F09D9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74650"/>
            <a:ext cx="7772400" cy="5841444"/>
          </a:xfrm>
          <a:prstGeom prst="rect">
            <a:avLst/>
          </a:prstGeom>
        </p:spPr>
      </p:pic>
      <p:pic>
        <p:nvPicPr>
          <p:cNvPr id="4" name="Immagine 3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805B8BDB-153E-1AE1-C621-4F48E855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70433B-DF7B-29B5-5FD1-49C9997920F9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A63EFC-41E1-4623-0B79-0DD20C8045D1}"/>
              </a:ext>
            </a:extLst>
          </p:cNvPr>
          <p:cNvSpPr txBox="1"/>
          <p:nvPr/>
        </p:nvSpPr>
        <p:spPr>
          <a:xfrm>
            <a:off x="10070275" y="2766951"/>
            <a:ext cx="198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CONSEGNA</a:t>
            </a:r>
          </a:p>
        </p:txBody>
      </p:sp>
    </p:spTree>
    <p:extLst>
      <p:ext uri="{BB962C8B-B14F-4D97-AF65-F5344CB8AC3E}">
        <p14:creationId xmlns:p14="http://schemas.microsoft.com/office/powerpoint/2010/main" val="30058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vestiti, persona, interno, Servizio&#10;&#10;Descrizione generata automaticamente">
            <a:extLst>
              <a:ext uri="{FF2B5EF4-FFF2-40B4-BE49-F238E27FC236}">
                <a16:creationId xmlns:a16="http://schemas.microsoft.com/office/drawing/2014/main" id="{C804DBCE-A33A-A070-5E0D-A3937D10F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74650"/>
            <a:ext cx="7772400" cy="5841444"/>
          </a:xfrm>
          <a:prstGeom prst="rect">
            <a:avLst/>
          </a:prstGeom>
        </p:spPr>
      </p:pic>
      <p:pic>
        <p:nvPicPr>
          <p:cNvPr id="8" name="Immagine 7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784B23C4-DABA-233D-C0ED-61247CB41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B90A4C-E5C7-913D-7010-AF33B4D63364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6EDC2D-5032-7043-19BD-1B8C88EAE7A2}"/>
              </a:ext>
            </a:extLst>
          </p:cNvPr>
          <p:cNvSpPr txBox="1"/>
          <p:nvPr/>
        </p:nvSpPr>
        <p:spPr>
          <a:xfrm>
            <a:off x="10082151" y="269569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MONITORAGGIO</a:t>
            </a:r>
          </a:p>
        </p:txBody>
      </p:sp>
    </p:spTree>
    <p:extLst>
      <p:ext uri="{BB962C8B-B14F-4D97-AF65-F5344CB8AC3E}">
        <p14:creationId xmlns:p14="http://schemas.microsoft.com/office/powerpoint/2010/main" val="336079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Servizio, interno&#10;&#10;Descrizione generata automaticamente">
            <a:extLst>
              <a:ext uri="{FF2B5EF4-FFF2-40B4-BE49-F238E27FC236}">
                <a16:creationId xmlns:a16="http://schemas.microsoft.com/office/drawing/2014/main" id="{E71029C5-2CF8-8A9E-3F12-861357EE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74650"/>
            <a:ext cx="7772400" cy="5841444"/>
          </a:xfrm>
          <a:prstGeom prst="rect">
            <a:avLst/>
          </a:prstGeom>
        </p:spPr>
      </p:pic>
      <p:pic>
        <p:nvPicPr>
          <p:cNvPr id="4" name="Immagine 3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F34AC4DA-612D-140A-0351-FA6B45404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32B172-B777-F4CC-55B3-89F594573F39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2E73AB-1946-491D-C101-954D09DB2E6C}"/>
              </a:ext>
            </a:extLst>
          </p:cNvPr>
          <p:cNvSpPr txBox="1"/>
          <p:nvPr/>
        </p:nvSpPr>
        <p:spPr>
          <a:xfrm>
            <a:off x="10129652" y="2695699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VALUTAZIONE PRIMARIA</a:t>
            </a:r>
          </a:p>
        </p:txBody>
      </p:sp>
    </p:spTree>
    <p:extLst>
      <p:ext uri="{BB962C8B-B14F-4D97-AF65-F5344CB8AC3E}">
        <p14:creationId xmlns:p14="http://schemas.microsoft.com/office/powerpoint/2010/main" val="36046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stiti, persona, Servizio, interno&#10;&#10;Descrizione generata automaticamente">
            <a:extLst>
              <a:ext uri="{FF2B5EF4-FFF2-40B4-BE49-F238E27FC236}">
                <a16:creationId xmlns:a16="http://schemas.microsoft.com/office/drawing/2014/main" id="{5FC525BD-7122-A324-E4AC-F2DC5483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74650"/>
            <a:ext cx="7772400" cy="5841444"/>
          </a:xfrm>
          <a:prstGeom prst="rect">
            <a:avLst/>
          </a:prstGeom>
        </p:spPr>
      </p:pic>
      <p:pic>
        <p:nvPicPr>
          <p:cNvPr id="6" name="Immagine 5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6ABB37D5-9ECC-3034-8269-92FC5C69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A382B1-7225-1A3B-0346-B9702C24B198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C18142-32EE-9E69-C82F-8EFCD8970D8B}"/>
              </a:ext>
            </a:extLst>
          </p:cNvPr>
          <p:cNvSpPr txBox="1"/>
          <p:nvPr/>
        </p:nvSpPr>
        <p:spPr>
          <a:xfrm>
            <a:off x="9805720" y="2649041"/>
            <a:ext cx="203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TRATTAMENTO CONDIVISO</a:t>
            </a:r>
          </a:p>
        </p:txBody>
      </p:sp>
    </p:spTree>
    <p:extLst>
      <p:ext uri="{BB962C8B-B14F-4D97-AF65-F5344CB8AC3E}">
        <p14:creationId xmlns:p14="http://schemas.microsoft.com/office/powerpoint/2010/main" val="30596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erofotogrammetria, Urbanistica, Area residenziale, sobborgo&#10;&#10;Descrizione generata automaticamente">
            <a:extLst>
              <a:ext uri="{FF2B5EF4-FFF2-40B4-BE49-F238E27FC236}">
                <a16:creationId xmlns:a16="http://schemas.microsoft.com/office/drawing/2014/main" id="{FE55A6A7-CAB1-3890-7310-BCC1D111D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5300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036" y="1400902"/>
            <a:ext cx="7825840" cy="4934036"/>
          </a:xfrm>
          <a:prstGeom prst="rect">
            <a:avLst/>
          </a:prstGeom>
        </p:spPr>
      </p:pic>
      <p:pic>
        <p:nvPicPr>
          <p:cNvPr id="3" name="Immagine 2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6F3170C9-2D6E-A138-7445-17F062BDC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B54976-528C-15A0-6E2B-169AEC579FBF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</p:spTree>
    <p:extLst>
      <p:ext uri="{BB962C8B-B14F-4D97-AF65-F5344CB8AC3E}">
        <p14:creationId xmlns:p14="http://schemas.microsoft.com/office/powerpoint/2010/main" val="311390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scena, Viso umano&#10;&#10;Descrizione generata automaticamente">
            <a:extLst>
              <a:ext uri="{FF2B5EF4-FFF2-40B4-BE49-F238E27FC236}">
                <a16:creationId xmlns:a16="http://schemas.microsoft.com/office/drawing/2014/main" id="{AD05A942-C7BD-FB14-A953-123FD571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74650"/>
            <a:ext cx="7772400" cy="5841444"/>
          </a:xfrm>
          <a:prstGeom prst="rect">
            <a:avLst/>
          </a:prstGeom>
        </p:spPr>
      </p:pic>
      <p:pic>
        <p:nvPicPr>
          <p:cNvPr id="4" name="Immagine 3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809E55F7-B564-88E3-F2BA-A52355DA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681B29-16A1-E27E-180D-2D9949201D5B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CE16AB-D584-CE89-0E82-07140985B0AD}"/>
              </a:ext>
            </a:extLst>
          </p:cNvPr>
          <p:cNvSpPr txBox="1"/>
          <p:nvPr/>
        </p:nvSpPr>
        <p:spPr>
          <a:xfrm>
            <a:off x="9804400" y="2351314"/>
            <a:ext cx="214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TRASFUSIONE MASSIVA</a:t>
            </a:r>
          </a:p>
          <a:p>
            <a:pPr algn="ctr"/>
            <a:r>
              <a:rPr lang="it-IT" dirty="0"/>
              <a:t>ACCESSI VASCOLARI</a:t>
            </a:r>
          </a:p>
          <a:p>
            <a:pPr algn="ctr"/>
            <a:r>
              <a:rPr lang="it-IT" dirty="0"/>
              <a:t>PERFEZIONAMENTO PB</a:t>
            </a:r>
          </a:p>
        </p:txBody>
      </p:sp>
    </p:spTree>
    <p:extLst>
      <p:ext uri="{BB962C8B-B14F-4D97-AF65-F5344CB8AC3E}">
        <p14:creationId xmlns:p14="http://schemas.microsoft.com/office/powerpoint/2010/main" val="79162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6A383A-424E-FA98-CFBD-E87BCCDEA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8167" y="2170767"/>
            <a:ext cx="4670092" cy="35025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1A42A05-1730-1AE3-600A-AB77F233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63" y="1788515"/>
            <a:ext cx="6070544" cy="4552908"/>
          </a:xfrm>
          <a:prstGeom prst="rect">
            <a:avLst/>
          </a:prstGeom>
        </p:spPr>
      </p:pic>
      <p:pic>
        <p:nvPicPr>
          <p:cNvPr id="4" name="Immagine 3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321BEF90-4691-7CE2-4603-990A995F9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0B0347-766C-73E3-ACF8-07265887CED5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557229-B8DD-F977-3794-83ECAED2D810}"/>
              </a:ext>
            </a:extLst>
          </p:cNvPr>
          <p:cNvSpPr txBox="1"/>
          <p:nvPr/>
        </p:nvSpPr>
        <p:spPr>
          <a:xfrm>
            <a:off x="6560192" y="1108175"/>
            <a:ext cx="35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DIAGNOSTICA DI 1° E 2° LIVELLO</a:t>
            </a:r>
          </a:p>
        </p:txBody>
      </p:sp>
    </p:spTree>
    <p:extLst>
      <p:ext uri="{BB962C8B-B14F-4D97-AF65-F5344CB8AC3E}">
        <p14:creationId xmlns:p14="http://schemas.microsoft.com/office/powerpoint/2010/main" val="523447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780616A2-EC57-B321-397F-D30FC736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6CD440-2BDA-AF89-66FA-0902D225B929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38B75E-8DA8-F891-8D34-7F350FC6448D}"/>
              </a:ext>
            </a:extLst>
          </p:cNvPr>
          <p:cNvSpPr txBox="1"/>
          <p:nvPr/>
        </p:nvSpPr>
        <p:spPr>
          <a:xfrm>
            <a:off x="6626432" y="1567543"/>
            <a:ext cx="4191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D2D3C"/>
                </a:solidFill>
              </a:rPr>
              <a:t>BILANCIO LESIONALE</a:t>
            </a:r>
          </a:p>
          <a:p>
            <a:r>
              <a:rPr lang="it-IT" dirty="0"/>
              <a:t>ESA + focolaio F-T dx + affondamento di 3 mm teca: non chirurgico </a:t>
            </a:r>
            <a:r>
              <a:rPr lang="it-IT" dirty="0">
                <a:sym typeface="Wingdings" pitchFamily="2" charset="2"/>
              </a:rPr>
              <a:t> PIC</a:t>
            </a:r>
          </a:p>
          <a:p>
            <a:r>
              <a:rPr lang="it-IT" dirty="0">
                <a:sym typeface="Wingdings" pitchFamily="2" charset="2"/>
              </a:rPr>
              <a:t>EEG irritato  </a:t>
            </a:r>
            <a:r>
              <a:rPr lang="it-IT" dirty="0" err="1">
                <a:sym typeface="Wingdings" pitchFamily="2" charset="2"/>
              </a:rPr>
              <a:t>Levetiracetam</a:t>
            </a:r>
            <a:endParaRPr lang="it-IT" dirty="0">
              <a:sym typeface="Wingdings" pitchFamily="2" charset="2"/>
            </a:endParaRPr>
          </a:p>
          <a:p>
            <a:r>
              <a:rPr lang="it-IT" dirty="0">
                <a:sym typeface="Wingdings" pitchFamily="2" charset="2"/>
              </a:rPr>
              <a:t>Fr costali multiple bilaterali + contusione a sx (TTSS 18) --&gt; tracheotomia precoce  (a 72 h)</a:t>
            </a:r>
          </a:p>
          <a:p>
            <a:r>
              <a:rPr lang="it-IT" dirty="0">
                <a:sym typeface="Wingdings" pitchFamily="2" charset="2"/>
              </a:rPr>
              <a:t>Frattura acetabolo chirurgia dilazionabile</a:t>
            </a:r>
          </a:p>
          <a:p>
            <a:endParaRPr lang="it-IT" dirty="0">
              <a:sym typeface="Wingdings" pitchFamily="2" charset="2"/>
            </a:endParaRPr>
          </a:p>
          <a:p>
            <a:r>
              <a:rPr lang="it-IT" b="1" dirty="0">
                <a:solidFill>
                  <a:srgbClr val="9D2D3C"/>
                </a:solidFill>
                <a:sym typeface="Wingdings" pitchFamily="2" charset="2"/>
              </a:rPr>
              <a:t>ESITO:</a:t>
            </a:r>
          </a:p>
          <a:p>
            <a:r>
              <a:rPr lang="it-IT" dirty="0">
                <a:sym typeface="Wingdings" pitchFamily="2" charset="2"/>
              </a:rPr>
              <a:t>cosciente, </a:t>
            </a:r>
          </a:p>
          <a:p>
            <a:r>
              <a:rPr lang="it-IT" dirty="0">
                <a:sym typeface="Wingdings" pitchFamily="2" charset="2"/>
              </a:rPr>
              <a:t>rimossi dr toracici – </a:t>
            </a:r>
            <a:r>
              <a:rPr lang="it-IT" dirty="0" err="1">
                <a:sym typeface="Wingdings" pitchFamily="2" charset="2"/>
              </a:rPr>
              <a:t>tracheo</a:t>
            </a:r>
            <a:r>
              <a:rPr lang="it-IT" dirty="0">
                <a:sym typeface="Wingdings" pitchFamily="2" charset="2"/>
              </a:rPr>
              <a:t> percutanea</a:t>
            </a:r>
          </a:p>
          <a:p>
            <a:r>
              <a:rPr lang="it-IT" dirty="0">
                <a:sym typeface="Wingdings" pitchFamily="2" charset="2"/>
              </a:rPr>
              <a:t>scambi respiratori nei limiti, HFNO </a:t>
            </a:r>
          </a:p>
          <a:p>
            <a:r>
              <a:rPr lang="it-IT" dirty="0">
                <a:sym typeface="Wingdings" pitchFamily="2" charset="2"/>
              </a:rPr>
              <a:t>Attendeva rivalutazione/trattamento ortopedico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E610B5-62B7-1444-3062-A6FFA4441FF7}"/>
              </a:ext>
            </a:extLst>
          </p:cNvPr>
          <p:cNvSpPr txBox="1"/>
          <p:nvPr/>
        </p:nvSpPr>
        <p:spPr>
          <a:xfrm>
            <a:off x="1173679" y="1567543"/>
            <a:ext cx="41919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D2D3C"/>
                </a:solidFill>
              </a:rPr>
              <a:t>VALUTAZIONE E TRATTAMENTO</a:t>
            </a:r>
          </a:p>
          <a:p>
            <a:endParaRPr lang="it-IT" dirty="0"/>
          </a:p>
          <a:p>
            <a:r>
              <a:rPr lang="it-IT" b="1" dirty="0">
                <a:solidFill>
                  <a:srgbClr val="9D2D3C"/>
                </a:solidFill>
              </a:rPr>
              <a:t>A</a:t>
            </a:r>
            <a:r>
              <a:rPr lang="it-IT" dirty="0"/>
              <a:t> TET </a:t>
            </a:r>
            <a:r>
              <a:rPr lang="it-IT" dirty="0" err="1"/>
              <a:t>normoposizionato</a:t>
            </a:r>
            <a:endParaRPr lang="it-IT" dirty="0"/>
          </a:p>
          <a:p>
            <a:r>
              <a:rPr lang="it-IT" b="1" dirty="0">
                <a:solidFill>
                  <a:srgbClr val="9D2D3C"/>
                </a:solidFill>
              </a:rPr>
              <a:t>B</a:t>
            </a:r>
            <a:r>
              <a:rPr lang="it-IT" dirty="0"/>
              <a:t> assenza sliding a </a:t>
            </a:r>
            <a:r>
              <a:rPr lang="it-IT" dirty="0" err="1"/>
              <a:t>sn</a:t>
            </a:r>
            <a:r>
              <a:rPr lang="it-IT" dirty="0"/>
              <a:t>, per episodio ipotensivo PAS&lt; 60 </a:t>
            </a:r>
            <a:r>
              <a:rPr lang="it-IT" dirty="0" err="1"/>
              <a:t>minitoraco</a:t>
            </a:r>
            <a:r>
              <a:rPr lang="it-IT" dirty="0"/>
              <a:t> bilaterali (aria solo da </a:t>
            </a:r>
            <a:r>
              <a:rPr lang="it-IT" dirty="0" err="1"/>
              <a:t>sn</a:t>
            </a:r>
            <a:r>
              <a:rPr lang="it-IT" dirty="0"/>
              <a:t>)</a:t>
            </a:r>
          </a:p>
          <a:p>
            <a:r>
              <a:rPr lang="it-IT" b="1" dirty="0">
                <a:solidFill>
                  <a:srgbClr val="9D2D3C"/>
                </a:solidFill>
              </a:rPr>
              <a:t>C</a:t>
            </a:r>
            <a:r>
              <a:rPr lang="it-IT" dirty="0"/>
              <a:t> Trasfusione massiva + 2 gr Fibrinogeno + 1 gr </a:t>
            </a:r>
            <a:r>
              <a:rPr lang="it-IT" dirty="0" err="1"/>
              <a:t>tranexamico</a:t>
            </a:r>
            <a:endParaRPr lang="it-IT" dirty="0"/>
          </a:p>
          <a:p>
            <a:r>
              <a:rPr lang="it-IT" b="1" dirty="0">
                <a:solidFill>
                  <a:srgbClr val="9D2D3C"/>
                </a:solidFill>
              </a:rPr>
              <a:t>D</a:t>
            </a:r>
            <a:r>
              <a:rPr lang="it-IT" dirty="0"/>
              <a:t> sedazione pupille </a:t>
            </a:r>
            <a:r>
              <a:rPr lang="it-IT" dirty="0" err="1"/>
              <a:t>iso-iso</a:t>
            </a:r>
            <a:r>
              <a:rPr lang="it-IT" dirty="0"/>
              <a:t> foto+</a:t>
            </a:r>
          </a:p>
          <a:p>
            <a:r>
              <a:rPr lang="it-IT" b="1" dirty="0">
                <a:solidFill>
                  <a:srgbClr val="9D2D3C"/>
                </a:solidFill>
              </a:rPr>
              <a:t>E</a:t>
            </a:r>
            <a:r>
              <a:rPr lang="it-IT" dirty="0"/>
              <a:t> </a:t>
            </a:r>
            <a:r>
              <a:rPr lang="it-IT" dirty="0" err="1"/>
              <a:t>intrarotazione</a:t>
            </a:r>
            <a:r>
              <a:rPr lang="it-IT" dirty="0"/>
              <a:t> femore sx, affondamento teca frontale frontale dx, riscaldamento </a:t>
            </a:r>
            <a:r>
              <a:rPr lang="it-IT" dirty="0" err="1"/>
              <a:t>att</a:t>
            </a:r>
            <a:r>
              <a:rPr lang="it-IT" dirty="0"/>
              <a:t> </a:t>
            </a:r>
            <a:r>
              <a:rPr lang="it-IT" dirty="0" err="1"/>
              <a:t>asterno</a:t>
            </a:r>
            <a:r>
              <a:rPr lang="it-IT" dirty="0"/>
              <a:t> T 35°C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RX TORACE – BACINO </a:t>
            </a:r>
          </a:p>
          <a:p>
            <a:r>
              <a:rPr lang="it-IT" dirty="0"/>
              <a:t>TC TB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10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E4439E9-28AA-76BF-4347-0CB1719C5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320437"/>
              </p:ext>
            </p:extLst>
          </p:nvPr>
        </p:nvGraphicFramePr>
        <p:xfrm>
          <a:off x="601683" y="1087770"/>
          <a:ext cx="4409704" cy="294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3087AFB-82D7-1043-4EDE-717288AEA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90417"/>
              </p:ext>
            </p:extLst>
          </p:nvPr>
        </p:nvGraphicFramePr>
        <p:xfrm>
          <a:off x="1124093" y="4099881"/>
          <a:ext cx="3042064" cy="2501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516">
                  <a:extLst>
                    <a:ext uri="{9D8B030D-6E8A-4147-A177-3AD203B41FA5}">
                      <a16:colId xmlns:a16="http://schemas.microsoft.com/office/drawing/2014/main" val="3004119872"/>
                    </a:ext>
                  </a:extLst>
                </a:gridCol>
                <a:gridCol w="760516">
                  <a:extLst>
                    <a:ext uri="{9D8B030D-6E8A-4147-A177-3AD203B41FA5}">
                      <a16:colId xmlns:a16="http://schemas.microsoft.com/office/drawing/2014/main" val="3141962786"/>
                    </a:ext>
                  </a:extLst>
                </a:gridCol>
                <a:gridCol w="760516">
                  <a:extLst>
                    <a:ext uri="{9D8B030D-6E8A-4147-A177-3AD203B41FA5}">
                      <a16:colId xmlns:a16="http://schemas.microsoft.com/office/drawing/2014/main" val="290775623"/>
                    </a:ext>
                  </a:extLst>
                </a:gridCol>
                <a:gridCol w="760516">
                  <a:extLst>
                    <a:ext uri="{9D8B030D-6E8A-4147-A177-3AD203B41FA5}">
                      <a16:colId xmlns:a16="http://schemas.microsoft.com/office/drawing/2014/main" val="3022928163"/>
                    </a:ext>
                  </a:extLst>
                </a:gridCol>
              </a:tblGrid>
              <a:tr h="171989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2023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2024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2025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032491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gen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416252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feb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6947575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278975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apr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4153428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mag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2211411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giu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657530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lug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0895574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ago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9003083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set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7084510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ott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543747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nov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7929856"/>
                  </a:ext>
                </a:extLst>
              </a:tr>
              <a:tr h="1719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dic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7148684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F419662-0FAF-B058-7D0C-433CB94E2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328132"/>
              </p:ext>
            </p:extLst>
          </p:nvPr>
        </p:nvGraphicFramePr>
        <p:xfrm>
          <a:off x="4773881" y="2232561"/>
          <a:ext cx="7418119" cy="434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483301-0A5F-2C40-1076-429B5877954D}"/>
              </a:ext>
            </a:extLst>
          </p:cNvPr>
          <p:cNvSpPr txBox="1"/>
          <p:nvPr/>
        </p:nvSpPr>
        <p:spPr>
          <a:xfrm>
            <a:off x="7564581" y="6268106"/>
            <a:ext cx="665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2023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3A5143-028A-F836-1A8F-DF1E7BEA2F5E}"/>
              </a:ext>
            </a:extLst>
          </p:cNvPr>
          <p:cNvSpPr txBox="1"/>
          <p:nvPr/>
        </p:nvSpPr>
        <p:spPr>
          <a:xfrm>
            <a:off x="8837323" y="6277425"/>
            <a:ext cx="665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2024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86DE44-3D32-D7B1-2F1D-F6E5B743F2AB}"/>
              </a:ext>
            </a:extLst>
          </p:cNvPr>
          <p:cNvSpPr txBox="1"/>
          <p:nvPr/>
        </p:nvSpPr>
        <p:spPr>
          <a:xfrm>
            <a:off x="10196945" y="6268106"/>
            <a:ext cx="665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2025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25D311-708E-9ECC-D71C-C9D09D9D7583}"/>
              </a:ext>
            </a:extLst>
          </p:cNvPr>
          <p:cNvSpPr txBox="1"/>
          <p:nvPr/>
        </p:nvSpPr>
        <p:spPr>
          <a:xfrm>
            <a:off x="6729349" y="3792104"/>
            <a:ext cx="835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20.2%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AEC7BA-DBCA-A450-2082-40090E918382}"/>
              </a:ext>
            </a:extLst>
          </p:cNvPr>
          <p:cNvSpPr txBox="1"/>
          <p:nvPr/>
        </p:nvSpPr>
        <p:spPr>
          <a:xfrm>
            <a:off x="8647371" y="3690313"/>
            <a:ext cx="835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14.9%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9752E0-A200-6053-CA76-EADB4699A9BC}"/>
              </a:ext>
            </a:extLst>
          </p:cNvPr>
          <p:cNvSpPr txBox="1"/>
          <p:nvPr/>
        </p:nvSpPr>
        <p:spPr>
          <a:xfrm>
            <a:off x="10466118" y="3722027"/>
            <a:ext cx="835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17.8%</a:t>
            </a:r>
          </a:p>
        </p:txBody>
      </p:sp>
      <p:pic>
        <p:nvPicPr>
          <p:cNvPr id="6" name="Immagine 5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E2187FEE-7E52-64DF-9FA0-0990B8D9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FD4869-891E-0FC3-98DD-CFD1BC2157D0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</p:spTree>
    <p:extLst>
      <p:ext uri="{BB962C8B-B14F-4D97-AF65-F5344CB8AC3E}">
        <p14:creationId xmlns:p14="http://schemas.microsoft.com/office/powerpoint/2010/main" val="853436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8EBD96FC-2106-CAB5-8CC8-60B20066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01A162-1C1B-0BD4-B207-6E9674251993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142CBD-77FA-764F-3554-5289C5BEC471}"/>
              </a:ext>
            </a:extLst>
          </p:cNvPr>
          <p:cNvSpPr txBox="1"/>
          <p:nvPr/>
        </p:nvSpPr>
        <p:spPr>
          <a:xfrm>
            <a:off x="894607" y="1041683"/>
            <a:ext cx="10972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r>
              <a:rPr lang="it-IT" sz="2800" dirty="0"/>
              <a:t>FORMAZIONE</a:t>
            </a:r>
            <a:r>
              <a:rPr lang="it-IT" sz="2400" dirty="0"/>
              <a:t> </a:t>
            </a:r>
          </a:p>
          <a:p>
            <a:r>
              <a:rPr lang="it-IT" dirty="0"/>
              <a:t>	CORSI INTERNI ED ESTERNI (</a:t>
            </a:r>
            <a:r>
              <a:rPr lang="it-IT" sz="1400" dirty="0"/>
              <a:t>DGR 211 LOMBARDIA 3.5.23 ETC-ATLS-TBMC-MASTER UNI</a:t>
            </a:r>
            <a:r>
              <a:rPr lang="it-IT" dirty="0"/>
              <a:t>) </a:t>
            </a:r>
            <a:r>
              <a:rPr lang="it-IT" dirty="0">
                <a:sym typeface="Wingdings" pitchFamily="2" charset="2"/>
              </a:rPr>
              <a:t>       </a:t>
            </a:r>
            <a:r>
              <a:rPr lang="it-IT" sz="2400" dirty="0">
                <a:sym typeface="Wingdings" pitchFamily="2" charset="2"/>
              </a:rPr>
              <a:t>COSTI E TEMPI</a:t>
            </a:r>
            <a:endParaRPr lang="it-IT" dirty="0">
              <a:sym typeface="Wingdings" pitchFamily="2" charset="2"/>
            </a:endParaRPr>
          </a:p>
          <a:p>
            <a:endParaRPr lang="it-IT" dirty="0">
              <a:sym typeface="Wingdings" pitchFamily="2" charset="2"/>
            </a:endParaRPr>
          </a:p>
          <a:p>
            <a:endParaRPr lang="it-IT" dirty="0">
              <a:sym typeface="Wingdings" pitchFamily="2" charset="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B0E05D-C8C6-278A-4BAF-FBDDC4C2F678}"/>
              </a:ext>
            </a:extLst>
          </p:cNvPr>
          <p:cNvSpPr txBox="1"/>
          <p:nvPr/>
        </p:nvSpPr>
        <p:spPr>
          <a:xfrm>
            <a:off x="7940634" y="232568"/>
            <a:ext cx="425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D2D3C"/>
                </a:solidFill>
              </a:rPr>
              <a:t>CRITICITA’ del sistema multidisciplinare </a:t>
            </a:r>
          </a:p>
          <a:p>
            <a:endParaRPr lang="it-IT" dirty="0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95707657-ED6B-8F9E-38E2-2503E298E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07377"/>
              </p:ext>
            </p:extLst>
          </p:nvPr>
        </p:nvGraphicFramePr>
        <p:xfrm>
          <a:off x="241466" y="2176235"/>
          <a:ext cx="624114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286">
                  <a:extLst>
                    <a:ext uri="{9D8B030D-6E8A-4147-A177-3AD203B41FA5}">
                      <a16:colId xmlns:a16="http://schemas.microsoft.com/office/drawing/2014/main" val="2754200668"/>
                    </a:ext>
                  </a:extLst>
                </a:gridCol>
                <a:gridCol w="1560286">
                  <a:extLst>
                    <a:ext uri="{9D8B030D-6E8A-4147-A177-3AD203B41FA5}">
                      <a16:colId xmlns:a16="http://schemas.microsoft.com/office/drawing/2014/main" val="2948473942"/>
                    </a:ext>
                  </a:extLst>
                </a:gridCol>
                <a:gridCol w="1560286">
                  <a:extLst>
                    <a:ext uri="{9D8B030D-6E8A-4147-A177-3AD203B41FA5}">
                      <a16:colId xmlns:a16="http://schemas.microsoft.com/office/drawing/2014/main" val="390926352"/>
                    </a:ext>
                  </a:extLst>
                </a:gridCol>
                <a:gridCol w="1560286">
                  <a:extLst>
                    <a:ext uri="{9D8B030D-6E8A-4147-A177-3AD203B41FA5}">
                      <a16:colId xmlns:a16="http://schemas.microsoft.com/office/drawing/2014/main" val="438268851"/>
                    </a:ext>
                  </a:extLst>
                </a:gridCol>
              </a:tblGrid>
              <a:tr h="31523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Corsi ESTERNI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ATLS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ATCN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TBMC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6257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36274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TT.II.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7 + 3 (istruttori)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02041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ANESTESIA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 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79202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PRONTO SOCCORSO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455875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ORTOPEDICI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91697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PEDIATRI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83666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Totale medici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24 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62110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INFERMIERI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25133"/>
                  </a:ext>
                </a:extLst>
              </a:tr>
            </a:tbl>
          </a:graphicData>
        </a:graphic>
      </p:graphicFrame>
      <p:graphicFrame>
        <p:nvGraphicFramePr>
          <p:cNvPr id="12" name="Tabella 9">
            <a:extLst>
              <a:ext uri="{FF2B5EF4-FFF2-40B4-BE49-F238E27FC236}">
                <a16:creationId xmlns:a16="http://schemas.microsoft.com/office/drawing/2014/main" id="{947563B4-8C3D-ACD7-4F25-C02CBC41A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57910"/>
              </p:ext>
            </p:extLst>
          </p:nvPr>
        </p:nvGraphicFramePr>
        <p:xfrm>
          <a:off x="4993295" y="5636255"/>
          <a:ext cx="62411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286">
                  <a:extLst>
                    <a:ext uri="{9D8B030D-6E8A-4147-A177-3AD203B41FA5}">
                      <a16:colId xmlns:a16="http://schemas.microsoft.com/office/drawing/2014/main" val="2754200668"/>
                    </a:ext>
                  </a:extLst>
                </a:gridCol>
                <a:gridCol w="1560286">
                  <a:extLst>
                    <a:ext uri="{9D8B030D-6E8A-4147-A177-3AD203B41FA5}">
                      <a16:colId xmlns:a16="http://schemas.microsoft.com/office/drawing/2014/main" val="2948473942"/>
                    </a:ext>
                  </a:extLst>
                </a:gridCol>
                <a:gridCol w="1691575">
                  <a:extLst>
                    <a:ext uri="{9D8B030D-6E8A-4147-A177-3AD203B41FA5}">
                      <a16:colId xmlns:a16="http://schemas.microsoft.com/office/drawing/2014/main" val="390926352"/>
                    </a:ext>
                  </a:extLst>
                </a:gridCol>
                <a:gridCol w="1428997">
                  <a:extLst>
                    <a:ext uri="{9D8B030D-6E8A-4147-A177-3AD203B41FA5}">
                      <a16:colId xmlns:a16="http://schemas.microsoft.com/office/drawing/2014/main" val="438268851"/>
                    </a:ext>
                  </a:extLst>
                </a:gridCol>
              </a:tblGrid>
              <a:tr h="31523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Corsi INTERNI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FAD 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SIMULAZIONI 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EFAST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6257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36274"/>
                  </a:ext>
                </a:extLst>
              </a:tr>
              <a:tr h="315234">
                <a:tc>
                  <a:txBody>
                    <a:bodyPr/>
                    <a:lstStyle/>
                    <a:p>
                      <a:r>
                        <a:rPr lang="it-IT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54……….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0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54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E24404B-414D-69F9-9D8F-4FA80D83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28" y="2239302"/>
            <a:ext cx="4576328" cy="34322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6E507A8-D6FC-F225-D6AA-C13B16186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68555"/>
            <a:ext cx="4576328" cy="343224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3D737F-C788-5477-2C92-884A2C4E92AB}"/>
              </a:ext>
            </a:extLst>
          </p:cNvPr>
          <p:cNvSpPr txBox="1"/>
          <p:nvPr/>
        </p:nvSpPr>
        <p:spPr>
          <a:xfrm>
            <a:off x="6713517" y="1439083"/>
            <a:ext cx="3926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ORDINE E DISCIPLINA</a:t>
            </a:r>
          </a:p>
          <a:p>
            <a:r>
              <a:rPr lang="it-IT" dirty="0"/>
              <a:t>	</a:t>
            </a:r>
            <a:endParaRPr lang="it-IT" dirty="0">
              <a:sym typeface="Wingdings" pitchFamily="2" charset="2"/>
            </a:endParaRPr>
          </a:p>
        </p:txBody>
      </p:sp>
      <p:pic>
        <p:nvPicPr>
          <p:cNvPr id="6" name="Immagine 5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F690B8DB-7696-9276-D90B-4BFE82500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514A5C-47DA-1BA8-1D56-58BFB3C454CF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DA2CEC-4614-A930-9989-AEF3946A885E}"/>
              </a:ext>
            </a:extLst>
          </p:cNvPr>
          <p:cNvSpPr txBox="1"/>
          <p:nvPr/>
        </p:nvSpPr>
        <p:spPr>
          <a:xfrm>
            <a:off x="7940634" y="232568"/>
            <a:ext cx="425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D2D3C"/>
                </a:solidFill>
              </a:rPr>
              <a:t>CRITICITA’ del sistema multidisciplinare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989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2A0FBA3E-10D5-4DDC-3B92-1ED62CFE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" y="1876966"/>
            <a:ext cx="5791202" cy="2257587"/>
          </a:xfrm>
          <a:prstGeom prst="rect">
            <a:avLst/>
          </a:prstGeom>
        </p:spPr>
      </p:pic>
      <p:pic>
        <p:nvPicPr>
          <p:cNvPr id="7" name="Immagine 6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32A1EC1D-7BB8-2F87-D8E3-241437F31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1FDD18-02FE-2CB6-8855-8171AC3904B0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pic>
        <p:nvPicPr>
          <p:cNvPr id="4" name="Immagine 3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83262956-83B5-0DF8-0748-BD678E63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298" y="4071601"/>
            <a:ext cx="7772400" cy="1025745"/>
          </a:xfrm>
          <a:prstGeom prst="rect">
            <a:avLst/>
          </a:prstGeom>
        </p:spPr>
      </p:pic>
      <p:pic>
        <p:nvPicPr>
          <p:cNvPr id="11" name="Immagine 10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2333CC1B-0A1D-FA90-B6B6-4F1C9E479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379" y="5409357"/>
            <a:ext cx="7772400" cy="102574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5FBD29-EF29-40B3-D038-D2F5F26DFFDB}"/>
              </a:ext>
            </a:extLst>
          </p:cNvPr>
          <p:cNvSpPr txBox="1"/>
          <p:nvPr/>
        </p:nvSpPr>
        <p:spPr>
          <a:xfrm>
            <a:off x="5021036" y="1040562"/>
            <a:ext cx="524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LEADERSHIP E COMUNICAZIONE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454D54-E33E-472C-2B39-A62A76DCF999}"/>
              </a:ext>
            </a:extLst>
          </p:cNvPr>
          <p:cNvSpPr txBox="1"/>
          <p:nvPr/>
        </p:nvSpPr>
        <p:spPr>
          <a:xfrm>
            <a:off x="7940634" y="99732"/>
            <a:ext cx="425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D2D3C"/>
                </a:solidFill>
              </a:rPr>
              <a:t>CRITICITA’ del sistema multidisciplinare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08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96A1A5B-A70C-84FE-A94B-EA1E2B4E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718" y="4209128"/>
            <a:ext cx="5354902" cy="24599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F02BE9-82B7-6FD7-E6B5-E3BFE75EC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90" y="2085795"/>
            <a:ext cx="5033848" cy="23124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039457-0E6F-7BBE-0465-7C8E607340A7}"/>
              </a:ext>
            </a:extLst>
          </p:cNvPr>
          <p:cNvSpPr txBox="1"/>
          <p:nvPr/>
        </p:nvSpPr>
        <p:spPr>
          <a:xfrm>
            <a:off x="354432" y="1217628"/>
            <a:ext cx="609805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JOURNAL TRAUMA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CASE REPORT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CORSI HUMAN FACTOR E CRM (CRISIS RESOURCES MANAGEMENT)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DEFUSING E DEBRIEFING (psicologo per situazioni particolari)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REGISTRO TRAUMI REGIONALE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SIMULAZIONI IN SALA ROSSA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FORMAZIONE INTERNA (Corsi Aziendali </a:t>
            </a:r>
            <a:r>
              <a:rPr lang="it-IT" dirty="0" err="1"/>
              <a:t>Spoke</a:t>
            </a:r>
            <a:r>
              <a:rPr lang="it-IT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FORMAZIONE ESTERNA (ATLS – TBMC)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CONFRONTO INTERNO (Gruppo di Lavoro TM)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solidFill>
                  <a:srgbClr val="9D2D3C"/>
                </a:solidFill>
              </a:rPr>
              <a:t>CONFRONTO ESTERNO………</a:t>
            </a:r>
          </a:p>
          <a:p>
            <a:pPr>
              <a:lnSpc>
                <a:spcPct val="150000"/>
              </a:lnSpc>
            </a:pPr>
            <a:endParaRPr lang="it-IT" dirty="0"/>
          </a:p>
        </p:txBody>
      </p:sp>
      <p:pic>
        <p:nvPicPr>
          <p:cNvPr id="5" name="Immagine 4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C5DF0E1D-5DF3-1547-5C2C-9DDDF4FD0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445493-87AE-2177-AC84-63B66A722314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E2EB93-6A66-E75A-0D3A-D52A0772DB78}"/>
              </a:ext>
            </a:extLst>
          </p:cNvPr>
          <p:cNvSpPr txBox="1"/>
          <p:nvPr/>
        </p:nvSpPr>
        <p:spPr>
          <a:xfrm>
            <a:off x="5015576" y="1217628"/>
            <a:ext cx="609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D2D3C"/>
                </a:solidFill>
              </a:rPr>
              <a:t>come affrontiamo le CRITICITA’ del sistema multidisciplinare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119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DFE56BB9-8D4A-55EF-D35F-A12FB62A1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B79B16-88FF-97FA-F769-6C6E93EE393D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pic>
        <p:nvPicPr>
          <p:cNvPr id="7" name="Immagine 6" descr="Immagine che contiene testo, aria aperta, acqua, cielo&#10;&#10;Descrizione generata automaticamente">
            <a:extLst>
              <a:ext uri="{FF2B5EF4-FFF2-40B4-BE49-F238E27FC236}">
                <a16:creationId xmlns:a16="http://schemas.microsoft.com/office/drawing/2014/main" id="{990861AF-F507-6C87-9EAD-0CA14B32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7" y="1182773"/>
            <a:ext cx="8566892" cy="557404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0BDEE4-4CA4-AD2D-81A0-6F42D7AD1BAE}"/>
              </a:ext>
            </a:extLst>
          </p:cNvPr>
          <p:cNvSpPr txBox="1"/>
          <p:nvPr/>
        </p:nvSpPr>
        <p:spPr>
          <a:xfrm>
            <a:off x="9375879" y="2829287"/>
            <a:ext cx="27327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2C84BC"/>
                </a:solidFill>
              </a:rPr>
              <a:t>Ha senso </a:t>
            </a:r>
          </a:p>
          <a:p>
            <a:pPr algn="ctr"/>
            <a:r>
              <a:rPr lang="it-IT" sz="2800" b="1" dirty="0">
                <a:solidFill>
                  <a:srgbClr val="2C84BC"/>
                </a:solidFill>
              </a:rPr>
              <a:t>tutto questo?</a:t>
            </a:r>
          </a:p>
        </p:txBody>
      </p:sp>
    </p:spTree>
    <p:extLst>
      <p:ext uri="{BB962C8B-B14F-4D97-AF65-F5344CB8AC3E}">
        <p14:creationId xmlns:p14="http://schemas.microsoft.com/office/powerpoint/2010/main" val="182486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cielo, schermata, aria aperta&#10;&#10;Descrizione generata automaticamente">
            <a:extLst>
              <a:ext uri="{FF2B5EF4-FFF2-40B4-BE49-F238E27FC236}">
                <a16:creationId xmlns:a16="http://schemas.microsoft.com/office/drawing/2014/main" id="{119CE409-25A7-AE75-A3D1-3B373F94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34624" cy="51776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3FEF5E-8373-0D43-CABF-B0AC1F77DA74}"/>
              </a:ext>
            </a:extLst>
          </p:cNvPr>
          <p:cNvSpPr txBox="1"/>
          <p:nvPr/>
        </p:nvSpPr>
        <p:spPr>
          <a:xfrm>
            <a:off x="1500249" y="5636613"/>
            <a:ext cx="459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Dott. Giuliano Zocchi - DSS Trauma Center </a:t>
            </a:r>
          </a:p>
          <a:p>
            <a:pPr algn="ctr"/>
            <a:endParaRPr lang="it-IT" sz="1400" i="1" dirty="0"/>
          </a:p>
          <a:p>
            <a:pPr algn="ctr"/>
            <a:r>
              <a:rPr lang="it-IT" sz="1400" i="1" dirty="0"/>
              <a:t>ASST-SETTELAGHI VARESE</a:t>
            </a:r>
          </a:p>
        </p:txBody>
      </p:sp>
      <p:pic>
        <p:nvPicPr>
          <p:cNvPr id="4" name="Picture 1" descr="page1image14093152">
            <a:extLst>
              <a:ext uri="{FF2B5EF4-FFF2-40B4-BE49-F238E27FC236}">
                <a16:creationId xmlns:a16="http://schemas.microsoft.com/office/drawing/2014/main" id="{40C3FDD8-B6AB-631D-0650-D0D7EC98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51" y="5742521"/>
            <a:ext cx="1864762" cy="7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3C8727-C6E6-4625-FD9C-4C54B9781DB9}"/>
              </a:ext>
            </a:extLst>
          </p:cNvPr>
          <p:cNvSpPr txBox="1"/>
          <p:nvPr/>
        </p:nvSpPr>
        <p:spPr>
          <a:xfrm>
            <a:off x="7458040" y="2850078"/>
            <a:ext cx="464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17206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91FE8E-B051-AC13-1A2B-2A41B604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" y="0"/>
            <a:ext cx="9386888" cy="6500146"/>
          </a:xfrm>
          <a:prstGeom prst="rect">
            <a:avLst/>
          </a:prstGeom>
        </p:spPr>
      </p:pic>
      <p:pic>
        <p:nvPicPr>
          <p:cNvPr id="2" name="Immagine 1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79587A93-F5D0-DD91-11D1-E4837273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023" y="6103694"/>
            <a:ext cx="2053977" cy="778056"/>
          </a:xfrm>
          <a:prstGeom prst="rect">
            <a:avLst/>
          </a:prstGeom>
        </p:spPr>
      </p:pic>
      <p:pic>
        <p:nvPicPr>
          <p:cNvPr id="5" name="Immagine 4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F4081B0D-DDD3-7783-18D8-12812585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80" y="128587"/>
            <a:ext cx="5463415" cy="14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9338CF6-1BAB-0033-F50B-D3A2493C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88" y="0"/>
            <a:ext cx="9063162" cy="6586538"/>
          </a:xfrm>
          <a:prstGeom prst="rect">
            <a:avLst/>
          </a:prstGeom>
        </p:spPr>
      </p:pic>
      <p:pic>
        <p:nvPicPr>
          <p:cNvPr id="2" name="Immagine 1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46CBC83F-FD37-09D1-F61A-4F342EB2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023" y="6103694"/>
            <a:ext cx="2053977" cy="7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1FF50C-3487-EAEF-FF30-D813898E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753" y="2329741"/>
            <a:ext cx="4064000" cy="304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D7E98C-B846-051C-F25C-A6B30E1C4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481" y="4334888"/>
            <a:ext cx="3017664" cy="22632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134BDF-567E-2278-9645-BE001B5FCC3D}"/>
              </a:ext>
            </a:extLst>
          </p:cNvPr>
          <p:cNvSpPr txBox="1"/>
          <p:nvPr/>
        </p:nvSpPr>
        <p:spPr>
          <a:xfrm>
            <a:off x="8418945" y="359219"/>
            <a:ext cx="33725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9D2D3C"/>
                </a:solidFill>
              </a:rPr>
              <a:t>TRAUMA TEAM COMPLETO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TRENAU 0-1-2 ADULTO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TRENAU </a:t>
            </a:r>
            <a:r>
              <a:rPr lang="it-IT" dirty="0">
                <a:solidFill>
                  <a:srgbClr val="9D2D3C"/>
                </a:solidFill>
              </a:rPr>
              <a:t>0-1-2-</a:t>
            </a:r>
            <a:r>
              <a:rPr lang="it-IT" sz="3200" dirty="0">
                <a:solidFill>
                  <a:srgbClr val="9D2D3C"/>
                </a:solidFill>
              </a:rPr>
              <a:t>3</a:t>
            </a:r>
            <a:r>
              <a:rPr lang="it-IT" dirty="0">
                <a:solidFill>
                  <a:srgbClr val="9D2D3C"/>
                </a:solidFill>
              </a:rPr>
              <a:t> PEDIATRICO</a:t>
            </a:r>
          </a:p>
          <a:p>
            <a:r>
              <a:rPr lang="it-IT" sz="3200" dirty="0">
                <a:solidFill>
                  <a:srgbClr val="9D2D3C"/>
                </a:solidFill>
              </a:rPr>
              <a:t>                  3</a:t>
            </a:r>
            <a:r>
              <a:rPr lang="it-IT" sz="1800" dirty="0">
                <a:solidFill>
                  <a:srgbClr val="9D2D3C"/>
                </a:solidFill>
              </a:rPr>
              <a:t> GRAVIDA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ABB9F7-A7E4-5880-B563-C87FE5E8CAC5}"/>
              </a:ext>
            </a:extLst>
          </p:cNvPr>
          <p:cNvSpPr txBox="1"/>
          <p:nvPr/>
        </p:nvSpPr>
        <p:spPr>
          <a:xfrm>
            <a:off x="165647" y="1149479"/>
            <a:ext cx="41702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9D2D3C"/>
                </a:solidFill>
              </a:rPr>
              <a:t>TRAUMA TEAM COMPLETO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MEDICO ALLE VIE AEREE</a:t>
            </a:r>
          </a:p>
          <a:p>
            <a:r>
              <a:rPr lang="it-IT" sz="1600" dirty="0"/>
              <a:t>Anestesista sala operatoria urgenze*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INFERMIERE VIE AEREE</a:t>
            </a:r>
          </a:p>
          <a:p>
            <a:r>
              <a:rPr lang="it-IT" sz="1600" dirty="0"/>
              <a:t>Infermiere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MEDICO PROCEDURE</a:t>
            </a:r>
          </a:p>
          <a:p>
            <a:r>
              <a:rPr lang="it-IT" sz="1600" dirty="0"/>
              <a:t>Chirurgo urgenza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INFERMIERE PROCEDURE</a:t>
            </a:r>
          </a:p>
          <a:p>
            <a:r>
              <a:rPr lang="it-IT" sz="1600" dirty="0"/>
              <a:t>Infermiere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COORDINATORE TRAUMA MAGGIORE</a:t>
            </a:r>
          </a:p>
          <a:p>
            <a:r>
              <a:rPr lang="it-IT" sz="1600" dirty="0"/>
              <a:t>Medico di PS sala rossa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TRAUMA LEADER</a:t>
            </a:r>
          </a:p>
          <a:p>
            <a:r>
              <a:rPr lang="it-IT" sz="1600" dirty="0" err="1"/>
              <a:t>Intensivista</a:t>
            </a:r>
            <a:r>
              <a:rPr lang="it-IT" sz="1600" dirty="0"/>
              <a:t> TTII GENERALE O POLIVALENTE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OSS TRAUMA MAGGIORE</a:t>
            </a:r>
          </a:p>
          <a:p>
            <a:r>
              <a:rPr lang="it-IT" sz="1600" dirty="0"/>
              <a:t>OSS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dirty="0"/>
              <a:t>RADIOLOGO</a:t>
            </a:r>
          </a:p>
          <a:p>
            <a:r>
              <a:rPr lang="it-IT" sz="1600" dirty="0"/>
              <a:t>radiologo generale di turno in PS*</a:t>
            </a:r>
          </a:p>
          <a:p>
            <a:endParaRPr lang="it-IT" sz="1600" dirty="0"/>
          </a:p>
          <a:p>
            <a:r>
              <a:rPr lang="it-IT" sz="1600" dirty="0"/>
              <a:t>* se liberi da urgenze e formati nel TM</a:t>
            </a:r>
          </a:p>
          <a:p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BA63AA-4387-CA61-7D9A-FDED51049275}"/>
              </a:ext>
            </a:extLst>
          </p:cNvPr>
          <p:cNvSpPr txBox="1"/>
          <p:nvPr/>
        </p:nvSpPr>
        <p:spPr>
          <a:xfrm>
            <a:off x="9066151" y="5621185"/>
            <a:ext cx="3372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9D2D3C"/>
                </a:solidFill>
              </a:rPr>
              <a:t>TRAUMA TEAM RIDOTTO</a:t>
            </a: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TRENAU </a:t>
            </a:r>
            <a:r>
              <a:rPr lang="it-IT" sz="3200" dirty="0">
                <a:solidFill>
                  <a:srgbClr val="9D2D3C"/>
                </a:solidFill>
              </a:rPr>
              <a:t>3</a:t>
            </a:r>
            <a:r>
              <a:rPr lang="it-IT" dirty="0"/>
              <a:t> adulto </a:t>
            </a:r>
          </a:p>
          <a:p>
            <a:endParaRPr lang="it-IT" dirty="0"/>
          </a:p>
        </p:txBody>
      </p:sp>
      <p:pic>
        <p:nvPicPr>
          <p:cNvPr id="2" name="Immagine 1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73375B0B-0D86-90FD-EA24-ED9C44587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F24A6E-355D-83A3-AC99-00E2B61BAD9D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F04E82-DE02-4644-D572-A180F60AF5E2}"/>
              </a:ext>
            </a:extLst>
          </p:cNvPr>
          <p:cNvSpPr txBox="1"/>
          <p:nvPr/>
        </p:nvSpPr>
        <p:spPr>
          <a:xfrm>
            <a:off x="4405416" y="995590"/>
            <a:ext cx="3372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9D2D3C"/>
                </a:solidFill>
              </a:rPr>
              <a:t>TRAUMA TEAM RIDOTTO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MEDICO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2 INFERMIERI DI PS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78DC15-ACAD-82A2-D023-F514E6381349}"/>
              </a:ext>
            </a:extLst>
          </p:cNvPr>
          <p:cNvSpPr txBox="1"/>
          <p:nvPr/>
        </p:nvSpPr>
        <p:spPr>
          <a:xfrm>
            <a:off x="4421023" y="2472918"/>
            <a:ext cx="3372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9D2D3C"/>
                </a:solidFill>
              </a:rPr>
              <a:t>TRAUMA TEAM NCH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MEDICO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2 INFERMIERI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NCH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INTENSIVISTA NCH</a:t>
            </a:r>
          </a:p>
        </p:txBody>
      </p:sp>
    </p:spTree>
    <p:extLst>
      <p:ext uri="{BB962C8B-B14F-4D97-AF65-F5344CB8AC3E}">
        <p14:creationId xmlns:p14="http://schemas.microsoft.com/office/powerpoint/2010/main" val="428855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635377-0DC4-F5DD-6AC2-58F457FFEE70}"/>
              </a:ext>
            </a:extLst>
          </p:cNvPr>
          <p:cNvSpPr txBox="1"/>
          <p:nvPr/>
        </p:nvSpPr>
        <p:spPr>
          <a:xfrm>
            <a:off x="314008" y="1374759"/>
            <a:ext cx="2181125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b="1" u="sng" dirty="0">
                <a:solidFill>
                  <a:srgbClr val="9D2D3C"/>
                </a:solidFill>
              </a:rPr>
              <a:t>TRAUMA TEAM COMPLETO</a:t>
            </a:r>
          </a:p>
          <a:p>
            <a:endParaRPr lang="it-IT" sz="1000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MEDICO ALLE VIE AEREE</a:t>
            </a:r>
          </a:p>
          <a:p>
            <a:r>
              <a:rPr lang="it-IT" sz="1000" dirty="0"/>
              <a:t>Anestesista sala operatoria urgenze*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INFERMIERE VIE AEREE</a:t>
            </a:r>
          </a:p>
          <a:p>
            <a:r>
              <a:rPr lang="it-IT" sz="1000" dirty="0"/>
              <a:t>Infermiere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MEDICO PROCEDURE</a:t>
            </a:r>
          </a:p>
          <a:p>
            <a:r>
              <a:rPr lang="it-IT" sz="1000" dirty="0"/>
              <a:t>Chirurgo urgenza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INFERMIERE PROCEDURE</a:t>
            </a:r>
          </a:p>
          <a:p>
            <a:r>
              <a:rPr lang="it-IT" sz="1000" dirty="0"/>
              <a:t>Infermiere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COORDINATORE TRAUMA MAGGIORE</a:t>
            </a:r>
          </a:p>
          <a:p>
            <a:r>
              <a:rPr lang="it-IT" sz="1000" dirty="0"/>
              <a:t>Medico di PS sala rossa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TRAUMA LEADER</a:t>
            </a:r>
          </a:p>
          <a:p>
            <a:r>
              <a:rPr lang="it-IT" sz="1000" dirty="0" err="1"/>
              <a:t>Intensivista</a:t>
            </a:r>
            <a:r>
              <a:rPr lang="it-IT" sz="1000" dirty="0"/>
              <a:t> TTII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OSS TRAUMA MAGGIORE</a:t>
            </a:r>
          </a:p>
          <a:p>
            <a:r>
              <a:rPr lang="it-IT" sz="1000" dirty="0"/>
              <a:t>OSS DI 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000" dirty="0"/>
              <a:t>RADIOLOGO</a:t>
            </a:r>
          </a:p>
          <a:p>
            <a:r>
              <a:rPr lang="it-IT" sz="1000" dirty="0"/>
              <a:t>radiologo generale di turno in PS*</a:t>
            </a:r>
          </a:p>
          <a:p>
            <a:endParaRPr lang="it-IT" sz="1000" dirty="0"/>
          </a:p>
          <a:p>
            <a:r>
              <a:rPr lang="it-IT" sz="1000" dirty="0"/>
              <a:t>* se liberi da urgenze e formati nel TM</a:t>
            </a:r>
          </a:p>
          <a:p>
            <a:endParaRPr lang="it-IT" sz="1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0C211A-AF24-9BAF-3A86-A91FA09EA37B}"/>
              </a:ext>
            </a:extLst>
          </p:cNvPr>
          <p:cNvSpPr txBox="1"/>
          <p:nvPr/>
        </p:nvSpPr>
        <p:spPr>
          <a:xfrm>
            <a:off x="4323292" y="1374759"/>
            <a:ext cx="337259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9D2D3C"/>
                </a:solidFill>
              </a:rPr>
              <a:t>MEDICO DI PS Sala Rossa</a:t>
            </a:r>
          </a:p>
          <a:p>
            <a:pPr algn="ctr"/>
            <a:r>
              <a:rPr lang="it-IT" dirty="0"/>
              <a:t> TRENAU </a:t>
            </a:r>
            <a:r>
              <a:rPr lang="it-IT" sz="3200" dirty="0">
                <a:solidFill>
                  <a:srgbClr val="9D2D3C"/>
                </a:solidFill>
              </a:rPr>
              <a:t>3</a:t>
            </a:r>
            <a:r>
              <a:rPr lang="it-IT" dirty="0"/>
              <a:t> adulto </a:t>
            </a:r>
          </a:p>
          <a:p>
            <a:pPr algn="ctr"/>
            <a:r>
              <a:rPr lang="it-IT" dirty="0"/>
              <a:t>attiva TT completo se: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dirty="0"/>
              <a:t>NTS &lt; 18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dirty="0"/>
              <a:t>1 AIS &gt;= 4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dirty="0"/>
              <a:t>ISS &gt; = 16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dirty="0"/>
              <a:t>situazioni particolari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dirty="0"/>
              <a:t>GRAVIDA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dirty="0"/>
              <a:t>BAMBINO (&lt;=14aa)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4720FF3-BD0C-9FF9-8100-7B8667F3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18240" y="1683802"/>
            <a:ext cx="4743093" cy="3557320"/>
          </a:xfrm>
          <a:prstGeom prst="rect">
            <a:avLst/>
          </a:prstGeom>
        </p:spPr>
      </p:pic>
      <p:pic>
        <p:nvPicPr>
          <p:cNvPr id="2" name="Immagine 1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B9985E1B-3994-A771-ACE6-04E11533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589C93-E99B-B6EA-6635-0A5CAB685CE8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BF796F-EBF8-F8E3-367A-448DFB05B04C}"/>
              </a:ext>
            </a:extLst>
          </p:cNvPr>
          <p:cNvSpPr txBox="1"/>
          <p:nvPr/>
        </p:nvSpPr>
        <p:spPr>
          <a:xfrm>
            <a:off x="4999155" y="5434634"/>
            <a:ext cx="218112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b="1" u="sng" dirty="0">
                <a:solidFill>
                  <a:srgbClr val="9D2D3C"/>
                </a:solidFill>
              </a:rPr>
              <a:t>TRAUMA TEAM NCH</a:t>
            </a:r>
          </a:p>
          <a:p>
            <a:pPr algn="ctr"/>
            <a:endParaRPr lang="it-IT" sz="1100" dirty="0"/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z="1100" dirty="0"/>
              <a:t>MEDICO DI PS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z="1100" dirty="0"/>
              <a:t>2 INFERMIERI DI PS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z="1100" dirty="0"/>
              <a:t>NCH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z="1100" dirty="0"/>
              <a:t>INTENSIVISTA NCH</a:t>
            </a:r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13839887-AEBE-21C7-6DBA-A2B08F8BC12E}"/>
              </a:ext>
            </a:extLst>
          </p:cNvPr>
          <p:cNvSpPr/>
          <p:nvPr/>
        </p:nvSpPr>
        <p:spPr>
          <a:xfrm>
            <a:off x="5710052" y="4821734"/>
            <a:ext cx="771896" cy="534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1A2D15-23ED-AADD-7A42-2ECA08C9CF0F}"/>
              </a:ext>
            </a:extLst>
          </p:cNvPr>
          <p:cNvSpPr txBox="1"/>
          <p:nvPr/>
        </p:nvSpPr>
        <p:spPr>
          <a:xfrm>
            <a:off x="4676219" y="4298575"/>
            <a:ext cx="315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TRENAU 3 CON PROBLEMA MONODISTRETTUALE ENCEFALO-COLONNA E  PRMARIA  NORMALE</a:t>
            </a:r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57E3A2CA-1357-AB80-8268-6F3208145402}"/>
              </a:ext>
            </a:extLst>
          </p:cNvPr>
          <p:cNvSpPr/>
          <p:nvPr/>
        </p:nvSpPr>
        <p:spPr>
          <a:xfrm rot="5400000">
            <a:off x="3010375" y="2292305"/>
            <a:ext cx="771896" cy="534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91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testo, Viso umano&#10;&#10;Descrizione generata automaticamente">
            <a:extLst>
              <a:ext uri="{FF2B5EF4-FFF2-40B4-BE49-F238E27FC236}">
                <a16:creationId xmlns:a16="http://schemas.microsoft.com/office/drawing/2014/main" id="{BEB83195-8CF0-FD1C-4323-A1CD8869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353" y="2407534"/>
            <a:ext cx="3359388" cy="4306735"/>
          </a:xfrm>
          <a:prstGeom prst="rect">
            <a:avLst/>
          </a:prstGeom>
        </p:spPr>
      </p:pic>
      <p:pic>
        <p:nvPicPr>
          <p:cNvPr id="5" name="Immagine 4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B1F8D8DB-0483-C157-A653-DF4F4E0B9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2" y="1291180"/>
            <a:ext cx="7772400" cy="1931380"/>
          </a:xfrm>
          <a:prstGeom prst="rect">
            <a:avLst/>
          </a:prstGeom>
        </p:spPr>
      </p:pic>
      <p:pic>
        <p:nvPicPr>
          <p:cNvPr id="7" name="Immagine 6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C6B6B799-FE20-ED54-8AD7-2B16B3A32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28" y="3175581"/>
            <a:ext cx="7659334" cy="2499247"/>
          </a:xfrm>
          <a:prstGeom prst="rect">
            <a:avLst/>
          </a:prstGeom>
        </p:spPr>
      </p:pic>
      <p:pic>
        <p:nvPicPr>
          <p:cNvPr id="12" name="Immagine 11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127B7BF4-215D-CFA4-F586-1EC015F0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A63E39-464E-00D2-25D4-9C660EB00439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9B8CE5F-0588-351B-2098-951A17277206}"/>
              </a:ext>
            </a:extLst>
          </p:cNvPr>
          <p:cNvCxnSpPr/>
          <p:nvPr/>
        </p:nvCxnSpPr>
        <p:spPr>
          <a:xfrm>
            <a:off x="4714505" y="2766950"/>
            <a:ext cx="2660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19743A6-E1AC-ACAC-86D6-64F4BF005BC8}"/>
              </a:ext>
            </a:extLst>
          </p:cNvPr>
          <p:cNvCxnSpPr>
            <a:cxnSpLocks/>
          </p:cNvCxnSpPr>
          <p:nvPr/>
        </p:nvCxnSpPr>
        <p:spPr>
          <a:xfrm>
            <a:off x="380010" y="3067559"/>
            <a:ext cx="64783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9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ricevuta, Carattere, bianco&#10;&#10;Descrizione generata automaticamente">
            <a:extLst>
              <a:ext uri="{FF2B5EF4-FFF2-40B4-BE49-F238E27FC236}">
                <a16:creationId xmlns:a16="http://schemas.microsoft.com/office/drawing/2014/main" id="{2277B9C7-4F69-8C6B-9924-D8E57756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1" y="1700301"/>
            <a:ext cx="7772400" cy="2039432"/>
          </a:xfrm>
          <a:prstGeom prst="rect">
            <a:avLst/>
          </a:prstGeom>
        </p:spPr>
      </p:pic>
      <p:pic>
        <p:nvPicPr>
          <p:cNvPr id="3" name="Immagine 2" descr="Immagine che contiene testo, Carattere, ricevuta, algebra&#10;&#10;Descrizione generata automaticamente">
            <a:extLst>
              <a:ext uri="{FF2B5EF4-FFF2-40B4-BE49-F238E27FC236}">
                <a16:creationId xmlns:a16="http://schemas.microsoft.com/office/drawing/2014/main" id="{E0D60FDF-255F-9B66-A631-401B8EB80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07" y="3894915"/>
            <a:ext cx="7772400" cy="2037157"/>
          </a:xfrm>
          <a:prstGeom prst="rect">
            <a:avLst/>
          </a:prstGeom>
        </p:spPr>
      </p:pic>
      <p:pic>
        <p:nvPicPr>
          <p:cNvPr id="5" name="Immagine 4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EDF952DD-CF5B-A5A2-02DE-7E1B3CAFA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CD06D5-1310-B770-080E-C46BCDCB4881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pic>
        <p:nvPicPr>
          <p:cNvPr id="7" name="Immagine 6" descr="Immagine che contiene vestiti, persona, testo, Viso umano&#10;&#10;Descrizione generata automaticamente">
            <a:extLst>
              <a:ext uri="{FF2B5EF4-FFF2-40B4-BE49-F238E27FC236}">
                <a16:creationId xmlns:a16="http://schemas.microsoft.com/office/drawing/2014/main" id="{73718D6A-9C5B-30F6-E993-4B380C489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353" y="2407534"/>
            <a:ext cx="3359388" cy="4306735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4BCD5B98-4238-F765-082B-076CA6F4BD5D}"/>
              </a:ext>
            </a:extLst>
          </p:cNvPr>
          <p:cNvSpPr/>
          <p:nvPr/>
        </p:nvSpPr>
        <p:spPr>
          <a:xfrm>
            <a:off x="3148314" y="1545119"/>
            <a:ext cx="1527858" cy="625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4199D06-02A1-2FFF-2ED5-C1B1D416398A}"/>
              </a:ext>
            </a:extLst>
          </p:cNvPr>
          <p:cNvSpPr/>
          <p:nvPr/>
        </p:nvSpPr>
        <p:spPr>
          <a:xfrm>
            <a:off x="2954368" y="3739733"/>
            <a:ext cx="1527858" cy="625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5A553B6-AC0F-F4BF-EEB3-0DACA18E5719}"/>
              </a:ext>
            </a:extLst>
          </p:cNvPr>
          <p:cNvCxnSpPr>
            <a:cxnSpLocks/>
          </p:cNvCxnSpPr>
          <p:nvPr/>
        </p:nvCxnSpPr>
        <p:spPr>
          <a:xfrm>
            <a:off x="445407" y="1973385"/>
            <a:ext cx="1811658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7EA1895-1EA6-6261-9C2D-AD5B38C32435}"/>
              </a:ext>
            </a:extLst>
          </p:cNvPr>
          <p:cNvCxnSpPr>
            <a:cxnSpLocks/>
          </p:cNvCxnSpPr>
          <p:nvPr/>
        </p:nvCxnSpPr>
        <p:spPr>
          <a:xfrm>
            <a:off x="401033" y="4209225"/>
            <a:ext cx="1811658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1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appa, atlante, testo&#10;&#10;Descrizione generata automaticamente">
            <a:extLst>
              <a:ext uri="{FF2B5EF4-FFF2-40B4-BE49-F238E27FC236}">
                <a16:creationId xmlns:a16="http://schemas.microsoft.com/office/drawing/2014/main" id="{7A8ACF4F-D690-8B27-2FD2-03DF4A55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15" y="2548911"/>
            <a:ext cx="3862701" cy="3969999"/>
          </a:xfrm>
          <a:prstGeom prst="rect">
            <a:avLst/>
          </a:prstGeom>
        </p:spPr>
      </p:pic>
      <p:pic>
        <p:nvPicPr>
          <p:cNvPr id="10" name="Immagine 9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A9B37FFC-70A9-EB13-7C92-B6CC185FE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8862" cy="104168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034AAD-BC27-584D-08BD-6748C7E34CF1}"/>
              </a:ext>
            </a:extLst>
          </p:cNvPr>
          <p:cNvSpPr txBox="1"/>
          <p:nvPr/>
        </p:nvSpPr>
        <p:spPr>
          <a:xfrm>
            <a:off x="3718297" y="359219"/>
            <a:ext cx="4075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C84BC"/>
                </a:solidFill>
              </a:rPr>
              <a:t>Modello Trauma Center di Varese</a:t>
            </a:r>
          </a:p>
        </p:txBody>
      </p:sp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DE6A4E1D-514D-405E-27BD-D74BE88F1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62" y="1215048"/>
            <a:ext cx="7772400" cy="396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0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961</Words>
  <Application>Microsoft Macintosh PowerPoint</Application>
  <PresentationFormat>Widescreen</PresentationFormat>
  <Paragraphs>291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Zocchi Giuliano</dc:creator>
  <cp:lastModifiedBy>Zocchi Giuliano</cp:lastModifiedBy>
  <cp:revision>52</cp:revision>
  <dcterms:created xsi:type="dcterms:W3CDTF">2025-09-07T06:48:22Z</dcterms:created>
  <dcterms:modified xsi:type="dcterms:W3CDTF">2025-09-29T17:47:52Z</dcterms:modified>
</cp:coreProperties>
</file>